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0" r:id="rId3"/>
    <p:sldId id="261" r:id="rId4"/>
    <p:sldId id="262" r:id="rId5"/>
    <p:sldId id="268" r:id="rId6"/>
    <p:sldId id="269" r:id="rId7"/>
    <p:sldId id="270" r:id="rId8"/>
    <p:sldId id="271" r:id="rId9"/>
    <p:sldId id="272" r:id="rId10"/>
    <p:sldId id="267" r:id="rId11"/>
    <p:sldId id="273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csala\Grados%20sextos%202017\Informe%20Final%20%20III%20periodo_63_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csala\Grados%20sextos%202017\Informe%20Final%20%20III%20periodo_63_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'informe Final 2017'!$AC$9</c:f>
              <c:strCache>
                <c:ptCount val="1"/>
                <c:pt idx="0">
                  <c:v>Areas Reprobadas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solidFill>
                <a:schemeClr val="accent6">
                  <a:lumMod val="75000"/>
                </a:schemeClr>
              </a:solidFill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Val val="1"/>
          </c:dLbls>
          <c:cat>
            <c:strRef>
              <c:f>'informe Final 2017'!$AB$10:$AB$19</c:f>
              <c:strCach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'informe Final 2017'!$AC$10:$AC$19</c:f>
              <c:numCache>
                <c:formatCode>General</c:formatCode>
                <c:ptCount val="10"/>
                <c:pt idx="0">
                  <c:v>15</c:v>
                </c:pt>
                <c:pt idx="1">
                  <c:v>4</c:v>
                </c:pt>
                <c:pt idx="2">
                  <c:v>7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5</c:v>
                </c:pt>
                <c:pt idx="8">
                  <c:v>3</c:v>
                </c:pt>
                <c:pt idx="9">
                  <c:v>0</c:v>
                </c:pt>
              </c:numCache>
            </c:numRef>
          </c:val>
        </c:ser>
        <c:shape val="box"/>
        <c:axId val="60068224"/>
        <c:axId val="60070528"/>
        <c:axId val="0"/>
      </c:bar3DChart>
      <c:catAx>
        <c:axId val="60068224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sz="1400" b="1"/>
            </a:pPr>
            <a:endParaRPr lang="es-CO"/>
          </a:p>
        </c:txPr>
        <c:crossAx val="60070528"/>
        <c:crosses val="autoZero"/>
        <c:auto val="1"/>
        <c:lblAlgn val="ctr"/>
        <c:lblOffset val="100"/>
      </c:catAx>
      <c:valAx>
        <c:axId val="600705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es-CO"/>
          </a:p>
        </c:txPr>
        <c:crossAx val="600682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'informe Final 2017'!$AH$9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explosion val="25"/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400" b="1"/>
                </a:pPr>
                <a:endParaRPr lang="es-CO"/>
              </a:p>
            </c:txPr>
            <c:showVal val="1"/>
            <c:showLeaderLines val="1"/>
          </c:dLbls>
          <c:cat>
            <c:strRef>
              <c:f>'informe Final 2017'!$AF$10:$AF$11</c:f>
              <c:strCache>
                <c:ptCount val="2"/>
                <c:pt idx="0">
                  <c:v>Aprobaron</c:v>
                </c:pt>
                <c:pt idx="1">
                  <c:v>Reprobaron</c:v>
                </c:pt>
              </c:strCache>
            </c:strRef>
          </c:cat>
          <c:val>
            <c:numRef>
              <c:f>'informe Final 2017'!$AH$10:$AH$11</c:f>
              <c:numCache>
                <c:formatCode>0%</c:formatCode>
                <c:ptCount val="2"/>
                <c:pt idx="0">
                  <c:v>0.6842105263157896</c:v>
                </c:pt>
                <c:pt idx="1">
                  <c:v>0.36842105263157893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E2786-FC78-445A-8DBD-E96F8704D40A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757DA-44D6-4C88-A43F-5A0D755139B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757DA-44D6-4C88-A43F-5A0D755139B5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51545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582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1349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88269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421378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41187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5163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43931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84917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50631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26772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9B8A-DACD-4B38-854A-F7AF474DC69E}" type="datetimeFigureOut">
              <a:rPr lang="es-CO" smtClean="0"/>
              <a:pPr/>
              <a:t>05/12/2017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84340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8.xml"/><Relationship Id="rId5" Type="http://schemas.openxmlformats.org/officeDocument/2006/relationships/slide" Target="slide7.xml"/><Relationship Id="rId10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65530" y="9303"/>
            <a:ext cx="39071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AGENDA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>
            <a:hlinkClick r:id="rId3" action="ppaction://hlinksldjump"/>
          </p:cNvPr>
          <p:cNvSpPr txBox="1"/>
          <p:nvPr/>
        </p:nvSpPr>
        <p:spPr>
          <a:xfrm>
            <a:off x="683568" y="2946452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UNIFORME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4" name="3 CuadroTexto">
            <a:hlinkClick r:id="rId4" action="ppaction://hlinksldjump"/>
          </p:cNvPr>
          <p:cNvSpPr txBox="1"/>
          <p:nvPr/>
        </p:nvSpPr>
        <p:spPr>
          <a:xfrm>
            <a:off x="683568" y="2139696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RECOMENDACIONES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6" name="5 CuadroTexto">
            <a:hlinkClick r:id="rId5" action="ppaction://hlinksldjump"/>
          </p:cNvPr>
          <p:cNvSpPr txBox="1"/>
          <p:nvPr/>
        </p:nvSpPr>
        <p:spPr>
          <a:xfrm>
            <a:off x="683568" y="5158933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VARIOS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7" name="6 CuadroTexto">
            <a:hlinkClick r:id="rId6" action="ppaction://hlinksldjump"/>
          </p:cNvPr>
          <p:cNvSpPr txBox="1"/>
          <p:nvPr/>
        </p:nvSpPr>
        <p:spPr>
          <a:xfrm>
            <a:off x="683568" y="5854503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FIRMAR ASISTENCIA</a:t>
            </a:r>
            <a:endParaRPr lang="es-CO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trabajodocente.com.mx/imagenes/agend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5" y="1484784"/>
            <a:ext cx="3218923" cy="439248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6084168" y="4355812"/>
            <a:ext cx="266429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</a:rPr>
              <a:t>06 de Diciembre de 2017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83568" y="1412776"/>
            <a:ext cx="468052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chemeClr val="bg1"/>
                </a:solidFill>
              </a:rPr>
              <a:t>SALUDO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740352" y="2348880"/>
            <a:ext cx="504056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</a:rPr>
              <a:t>06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15" name="14 CuadroTexto">
            <a:hlinkClick r:id="rId8" action="ppaction://hlinksldjump"/>
          </p:cNvPr>
          <p:cNvSpPr txBox="1"/>
          <p:nvPr/>
        </p:nvSpPr>
        <p:spPr>
          <a:xfrm>
            <a:off x="677298" y="3717032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Estadísticas del Grupo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4" name="Picture 16" descr="https://encrypted-tbn1.gstatic.com/images?q=tbn:ANd9GcQKUmmGGMr_jXoemMUtol6RVAVbuTRUUP2xy8MUTWcrt1LZkQAL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512" y="142842"/>
            <a:ext cx="936104" cy="119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CuadroTexto">
            <a:hlinkClick r:id="rId11" action="ppaction://hlinksldjump"/>
          </p:cNvPr>
          <p:cNvSpPr txBox="1"/>
          <p:nvPr/>
        </p:nvSpPr>
        <p:spPr>
          <a:xfrm>
            <a:off x="683568" y="4437112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Fechas Importantes</a:t>
            </a:r>
            <a:endParaRPr lang="es-CO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285728"/>
            <a:ext cx="84296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</a:t>
            </a:r>
            <a:r>
              <a:rPr lang="es-ES" sz="60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LOS TUVE ESTE AÑO</a:t>
            </a:r>
            <a:endParaRPr lang="es-ES" sz="60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28662" y="1857364"/>
            <a:ext cx="72008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120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USTEDES</a:t>
            </a:r>
            <a:endParaRPr lang="es-ES" sz="120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4000504"/>
            <a:ext cx="8429684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LOS VAN A TENER </a:t>
            </a:r>
            <a:r>
              <a:rPr lang="es-ES" sz="96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TODA LA VIDA…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836712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GRACIAS…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278092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 su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7858" y="4437112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ASISTENCIA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6084167" y="2952339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Tenis Azules o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39121" y="1322727"/>
            <a:ext cx="19591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GALA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176430" y="1424235"/>
            <a:ext cx="3473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ED. FISICA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84168" y="3465687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Sudadera 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84168" y="3969743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Camiseta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35539" y="267203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Zapatos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35539" y="3135237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Jean Azul Oscuro Clásico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35538" y="3590433"/>
            <a:ext cx="318356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235538" y="4034892"/>
            <a:ext cx="318356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err="1" smtClean="0">
                <a:solidFill>
                  <a:schemeClr val="bg1"/>
                </a:solidFill>
              </a:rPr>
              <a:t>Jomber</a:t>
            </a:r>
            <a:r>
              <a:rPr lang="es-CO" b="1" dirty="0" smtClean="0">
                <a:solidFill>
                  <a:schemeClr val="bg1"/>
                </a:solidFill>
              </a:rPr>
              <a:t> Diseñado por el colegio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35539" y="4473799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Medias Blancas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663491" y="4758243"/>
            <a:ext cx="45778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Chaqueta o </a:t>
            </a:r>
            <a:r>
              <a:rPr lang="es-ES" sz="48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Buso</a:t>
            </a:r>
            <a:endParaRPr lang="es-ES" sz="4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71707" y="586798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436096" y="586798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CHAQUETA (Institucional)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47864" y="6372036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Sin Publicidad.</a:t>
            </a:r>
            <a:endParaRPr lang="es-CO" b="1" dirty="0">
              <a:solidFill>
                <a:schemeClr val="bg1"/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132856"/>
            <a:ext cx="0" cy="25256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15" idx="1"/>
          </p:cNvCxnSpPr>
          <p:nvPr/>
        </p:nvCxnSpPr>
        <p:spPr>
          <a:xfrm flipH="1">
            <a:off x="899592" y="4658465"/>
            <a:ext cx="3359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4" idx="1"/>
          </p:cNvCxnSpPr>
          <p:nvPr/>
        </p:nvCxnSpPr>
        <p:spPr>
          <a:xfrm flipH="1">
            <a:off x="899592" y="4219558"/>
            <a:ext cx="3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3" idx="1"/>
          </p:cNvCxnSpPr>
          <p:nvPr/>
        </p:nvCxnSpPr>
        <p:spPr>
          <a:xfrm flipH="1">
            <a:off x="899592" y="3775099"/>
            <a:ext cx="3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2" idx="1"/>
          </p:cNvCxnSpPr>
          <p:nvPr/>
        </p:nvCxnSpPr>
        <p:spPr>
          <a:xfrm flipH="1">
            <a:off x="899592" y="3319903"/>
            <a:ext cx="335947" cy="1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1" idx="1"/>
          </p:cNvCxnSpPr>
          <p:nvPr/>
        </p:nvCxnSpPr>
        <p:spPr>
          <a:xfrm flipH="1">
            <a:off x="899592" y="2856696"/>
            <a:ext cx="3359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652120" y="2338390"/>
            <a:ext cx="0" cy="1881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0" idx="1"/>
          </p:cNvCxnSpPr>
          <p:nvPr/>
        </p:nvCxnSpPr>
        <p:spPr>
          <a:xfrm flipH="1">
            <a:off x="5652120" y="4154409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stCxn id="9" idx="1"/>
          </p:cNvCxnSpPr>
          <p:nvPr/>
        </p:nvCxnSpPr>
        <p:spPr>
          <a:xfrm flipH="1">
            <a:off x="5652120" y="3650353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6" idx="1"/>
          </p:cNvCxnSpPr>
          <p:nvPr/>
        </p:nvCxnSpPr>
        <p:spPr>
          <a:xfrm flipH="1" flipV="1">
            <a:off x="5652120" y="3135237"/>
            <a:ext cx="432047" cy="1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Flecha abajo"/>
          <p:cNvSpPr/>
          <p:nvPr/>
        </p:nvSpPr>
        <p:spPr>
          <a:xfrm>
            <a:off x="4860032" y="1196752"/>
            <a:ext cx="98585" cy="38884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3" name="42 Conector angular"/>
          <p:cNvCxnSpPr>
            <a:stCxn id="17" idx="2"/>
            <a:endCxn id="18" idx="0"/>
          </p:cNvCxnSpPr>
          <p:nvPr/>
        </p:nvCxnSpPr>
        <p:spPr>
          <a:xfrm rot="5400000">
            <a:off x="3668585" y="4584146"/>
            <a:ext cx="278740" cy="2288928"/>
          </a:xfrm>
          <a:prstGeom prst="bentConnector3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>
            <a:stCxn id="17" idx="2"/>
            <a:endCxn id="19" idx="0"/>
          </p:cNvCxnSpPr>
          <p:nvPr/>
        </p:nvCxnSpPr>
        <p:spPr>
          <a:xfrm rot="16200000" flipH="1">
            <a:off x="5850779" y="4690879"/>
            <a:ext cx="278740" cy="2075461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/>
          <p:cNvCxnSpPr>
            <a:stCxn id="19" idx="2"/>
          </p:cNvCxnSpPr>
          <p:nvPr/>
        </p:nvCxnSpPr>
        <p:spPr>
          <a:xfrm rot="5400000">
            <a:off x="6619961" y="6148783"/>
            <a:ext cx="319390" cy="496448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18" idx="2"/>
            <a:endCxn id="20" idx="1"/>
          </p:cNvCxnSpPr>
          <p:nvPr/>
        </p:nvCxnSpPr>
        <p:spPr>
          <a:xfrm rot="16200000" flipH="1">
            <a:off x="2845982" y="6054820"/>
            <a:ext cx="319390" cy="684373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42" name="Elipse 41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5" name="Picture 16" descr="https://encrypted-tbn1.gstatic.com/images?q=tbn:ANd9GcQKUmmGGMr_jXoemMUtol6RVAVbuTRUUP2xy8MUTWcrt1LZkQ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42842"/>
            <a:ext cx="936104" cy="119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97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11135" y="9303"/>
            <a:ext cx="909422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RECOMENDACIONES PARA COMPRAS</a:t>
            </a:r>
            <a:endParaRPr lang="es-ES" sz="4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4" name="43 CuadroTexto"/>
          <p:cNvSpPr txBox="1"/>
          <p:nvPr/>
        </p:nvSpPr>
        <p:spPr>
          <a:xfrm>
            <a:off x="323528" y="2276872"/>
            <a:ext cx="828092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Al comprarle tenis, zapatos y chaquetas a su hijo…</a:t>
            </a:r>
          </a:p>
          <a:p>
            <a:r>
              <a:rPr lang="es-CO" sz="2400" b="1" dirty="0" smtClean="0">
                <a:solidFill>
                  <a:schemeClr val="bg1"/>
                </a:solidFill>
              </a:rPr>
              <a:t>Tenga en CUENTA que le SIRVAN para el COLEGIO…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83" name="82 Conector angular"/>
          <p:cNvCxnSpPr>
            <a:stCxn id="2" idx="2"/>
          </p:cNvCxnSpPr>
          <p:nvPr/>
        </p:nvCxnSpPr>
        <p:spPr>
          <a:xfrm rot="5400000">
            <a:off x="3156872" y="-38334"/>
            <a:ext cx="562026" cy="2196182"/>
          </a:xfrm>
          <a:prstGeom prst="bentConnector2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2339752" y="1340770"/>
            <a:ext cx="0" cy="5021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>
            <a:hlinkClick r:id="rId2" action="ppaction://hlinksldjump"/>
          </p:cNvPr>
          <p:cNvSpPr txBox="1"/>
          <p:nvPr/>
        </p:nvSpPr>
        <p:spPr>
          <a:xfrm>
            <a:off x="7092280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7452320" y="836712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6" name="Picture 16" descr="https://encrypted-tbn1.gstatic.com/images?q=tbn:ANd9GcQKUmmGGMr_jXoemMUtol6RVAVbuTRUUP2xy8MUTWcrt1LZkQ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790914"/>
            <a:ext cx="711025" cy="909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Resultado de imagen de TENIS DE MARCA AZUL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1" y="3573016"/>
            <a:ext cx="2592287" cy="1160726"/>
          </a:xfrm>
          <a:prstGeom prst="rect">
            <a:avLst/>
          </a:prstGeom>
          <a:noFill/>
        </p:spPr>
      </p:pic>
      <p:sp>
        <p:nvSpPr>
          <p:cNvPr id="5124" name="AutoShape 4" descr="Resultado de imagen de TENIS DE MARCA AZU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126" name="AutoShape 6" descr="Resultado de imagen de TENIS DE MARCA AZU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5128" name="Picture 8" descr="Resultado de imagen de TENIS DE MARCA AZUL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4869160"/>
            <a:ext cx="2571750" cy="1781176"/>
          </a:xfrm>
          <a:prstGeom prst="rect">
            <a:avLst/>
          </a:prstGeom>
          <a:noFill/>
        </p:spPr>
      </p:pic>
      <p:sp>
        <p:nvSpPr>
          <p:cNvPr id="5130" name="AutoShape 10" descr="Resultado de imagen de chaquetas azu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132" name="AutoShape 12" descr="Resultado de imagen de chaquetas azu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134" name="AutoShape 14" descr="Resultado de imagen de buzos azules con capuch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47" name="46 Imagen" descr="bu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3573016"/>
            <a:ext cx="2808312" cy="2808312"/>
          </a:xfrm>
          <a:prstGeom prst="rect">
            <a:avLst/>
          </a:prstGeom>
        </p:spPr>
      </p:pic>
      <p:pic>
        <p:nvPicPr>
          <p:cNvPr id="49" name="48 Imagen" descr="ch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084168" y="3501008"/>
            <a:ext cx="2592288" cy="25922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433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7271792" y="6273225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Siguiente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337330" y="9303"/>
            <a:ext cx="51565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53925" y="5560641"/>
            <a:ext cx="69264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</a:t>
            </a:r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AREAS</a:t>
            </a:r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con logros pendientes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 rot="16200000">
            <a:off x="-938571" y="3250940"/>
            <a:ext cx="41995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Cantidad de Estudiantes</a:t>
            </a:r>
            <a:endParaRPr lang="es-ES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44624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4" name="Picture 16" descr="https://encrypted-tbn1.gstatic.com/images?q=tbn:ANd9GcQKUmmGGMr_jXoemMUtol6RVAVbuTRUUP2xy8MUTWcrt1LZkQ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42842"/>
            <a:ext cx="936104" cy="119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1 Gráfico"/>
          <p:cNvGraphicFramePr>
            <a:graphicFrameLocks/>
          </p:cNvGraphicFramePr>
          <p:nvPr/>
        </p:nvGraphicFramePr>
        <p:xfrm>
          <a:off x="1369820" y="1142984"/>
          <a:ext cx="7274145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214290"/>
            <a:ext cx="4777270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 TERMINA EL AÑO </a:t>
            </a:r>
          </a:p>
          <a:p>
            <a:pPr algn="ctr"/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ESCOLAR </a:t>
            </a:r>
            <a:r>
              <a:rPr lang="es-ES" sz="8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2017</a:t>
            </a:r>
            <a:endParaRPr lang="es-ES" sz="8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0800000">
            <a:off x="1071538" y="4237897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6929454" y="3666393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72330" y="2880575"/>
            <a:ext cx="145110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(GANAN)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5023715"/>
            <a:ext cx="1572354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(Pierden)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CuadroTexto">
            <a:hlinkClick r:id="rId2" action="ppaction://hlinksldjump"/>
          </p:cNvPr>
          <p:cNvSpPr txBox="1"/>
          <p:nvPr/>
        </p:nvSpPr>
        <p:spPr>
          <a:xfrm>
            <a:off x="7271792" y="6273225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Siguiente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5" name="Picture 16" descr="https://encrypted-tbn1.gstatic.com/images?q=tbn:ANd9GcQKUmmGGMr_jXoemMUtol6RVAVbuTRUUP2xy8MUTWcrt1LZkQ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42842"/>
            <a:ext cx="936104" cy="119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3 Gráfico"/>
          <p:cNvGraphicFramePr>
            <a:graphicFrameLocks/>
          </p:cNvGraphicFramePr>
          <p:nvPr/>
        </p:nvGraphicFramePr>
        <p:xfrm>
          <a:off x="1000100" y="2166195"/>
          <a:ext cx="6568201" cy="412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11560" y="-315416"/>
            <a:ext cx="788421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</a:t>
            </a:r>
            <a:r>
              <a:rPr lang="es-ES" sz="96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AREAS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5004048" y="5373216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Picture 16" descr="https://encrypted-tbn1.gstatic.com/images?q=tbn:ANd9GcQKUmmGGMr_jXoemMUtol6RVAVbuTRUUP2xy8MUTWcrt1LZkQ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5445224"/>
            <a:ext cx="936104" cy="119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3568" y="1052736"/>
          <a:ext cx="8064896" cy="5637904"/>
        </p:xfrm>
        <a:graphic>
          <a:graphicData uri="http://schemas.openxmlformats.org/drawingml/2006/table">
            <a:tbl>
              <a:tblPr/>
              <a:tblGrid>
                <a:gridCol w="5556230"/>
                <a:gridCol w="2508666"/>
              </a:tblGrid>
              <a:tr h="42751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DBEEF3"/>
                          </a:solidFill>
                          <a:latin typeface="Calibri"/>
                        </a:rPr>
                        <a:t>NOMBRES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>
                          <a:solidFill>
                            <a:srgbClr val="DBEEF3"/>
                          </a:solidFill>
                          <a:latin typeface="Calibri"/>
                        </a:rPr>
                        <a:t>Áreas Perdidas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ACEVEDO BEDOYA JUAN MANUEL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ALCARAZ  LEZCANO WILMAR  ALEXANDER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BERRIO SOSA JERLY ANDREA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DEOSSA OSORIO LEZLY DAYANA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>
                          <a:solidFill>
                            <a:srgbClr val="953735"/>
                          </a:solidFill>
                          <a:latin typeface="Arial"/>
                        </a:rPr>
                        <a:t>GONZALEZ MARIN NATALIA ANDREA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Calibri"/>
                        </a:rPr>
                        <a:t>2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GONZALEZ HIGUITA ANA SOFIA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GUISAO  MUÑETON ALEXANDER 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GUTIERREZ  BLANCO JUAN  DIEGO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>
                          <a:solidFill>
                            <a:srgbClr val="953735"/>
                          </a:solidFill>
                          <a:latin typeface="Arial"/>
                        </a:rPr>
                        <a:t>TABARES OSPINA YOSSELIN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JUNCA MUÑOZ JUAN JOSE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LONDOÑO MORENO JUAN JOSE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Calibri"/>
                        </a:rPr>
                        <a:t>1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MONTOYA SOTO SEBASTIAN 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RESTREPO </a:t>
                      </a:r>
                      <a:r>
                        <a:rPr lang="es-CO" sz="1400" b="1" i="0" u="none" strike="noStrike" dirty="0" err="1" smtClean="0">
                          <a:solidFill>
                            <a:srgbClr val="953735"/>
                          </a:solidFill>
                          <a:latin typeface="Arial"/>
                        </a:rPr>
                        <a:t>RESTREPO</a:t>
                      </a:r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 MIGUEL ANGEL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Calibri"/>
                        </a:rPr>
                        <a:t>3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SAENZ MALAMBO KAREN DANIELA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735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 smtClean="0">
                          <a:solidFill>
                            <a:srgbClr val="953735"/>
                          </a:solidFill>
                          <a:latin typeface="Arial"/>
                        </a:rPr>
                        <a:t>ZAPATA TAMAYO JUAN MANUEL</a:t>
                      </a:r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48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290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VARIOS…</a:t>
            </a:r>
            <a:endParaRPr lang="es-ES" sz="9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596" y="2571744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BSERVACIONES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8596" y="3286124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FORO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8596" y="4071942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ACUERDOS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4857760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SUGERENCIAS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6" name="Picture 2" descr="http://www.vanguardia.com/images/stories/2010/feb/21/multimedia/21NEGOC02D004_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857363"/>
            <a:ext cx="3714776" cy="3875751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643142" y="5715016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s-CO" sz="1200" dirty="0" err="1" smtClean="0"/>
              <a:t>Extraido</a:t>
            </a:r>
            <a:r>
              <a:rPr lang="es-CO" sz="1200" dirty="0" smtClean="0"/>
              <a:t>: http://www.vanguardia.com/historico/54042-acuerdos-sobre-la-mesa</a:t>
            </a:r>
            <a:endParaRPr lang="es-CO" sz="1200" dirty="0"/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2" name="Picture 16" descr="https://encrypted-tbn1.gstatic.com/images?q=tbn:ANd9GcQKUmmGGMr_jXoemMUtol6RVAVbuTRUUP2xy8MUTWcrt1LZkQ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42842"/>
            <a:ext cx="936104" cy="119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92544384"/>
              </p:ext>
            </p:extLst>
          </p:nvPr>
        </p:nvGraphicFramePr>
        <p:xfrm>
          <a:off x="539552" y="1700808"/>
          <a:ext cx="8352928" cy="3093964"/>
        </p:xfrm>
        <a:graphic>
          <a:graphicData uri="http://schemas.openxmlformats.org/drawingml/2006/table">
            <a:tbl>
              <a:tblPr/>
              <a:tblGrid>
                <a:gridCol w="6120680"/>
                <a:gridCol w="2232248"/>
              </a:tblGrid>
              <a:tr h="5031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DBEEF3"/>
                          </a:solidFill>
                          <a:latin typeface="Calibri"/>
                        </a:rPr>
                        <a:t>Actividad </a:t>
                      </a:r>
                      <a:endParaRPr lang="es-CO" sz="2200" b="1" i="0" u="none" strike="noStrike" dirty="0">
                        <a:solidFill>
                          <a:srgbClr val="DBEEF3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baseline="0" dirty="0" smtClean="0">
                          <a:solidFill>
                            <a:srgbClr val="DBEEF3"/>
                          </a:solidFill>
                          <a:latin typeface="Calibri"/>
                        </a:rPr>
                        <a:t>Fecha</a:t>
                      </a:r>
                      <a:endParaRPr lang="es-CO" sz="2200" b="1" i="0" u="none" strike="noStrike" dirty="0">
                        <a:solidFill>
                          <a:srgbClr val="DBEEF3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Renovación de matrícula (</a:t>
                      </a: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Nota:</a:t>
                      </a:r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 obligatorio asistir padre de familia o acudiente con el estudiante)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7º Y 8º  </a:t>
                      </a:r>
                    </a:p>
                    <a:p>
                      <a:pPr algn="ctr" fontAlgn="b"/>
                      <a:r>
                        <a:rPr lang="es-CO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Diciembre/2017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Matrícula (</a:t>
                      </a: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Nota:</a:t>
                      </a:r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 obligatorio asistir padre de familia o acudiente con el estudiante)</a:t>
                      </a:r>
                      <a:endParaRPr lang="es-C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PENDIENTES Y NUEVOS </a:t>
                      </a:r>
                    </a:p>
                    <a:p>
                      <a:pPr algn="ctr" fontAlgn="b"/>
                      <a:r>
                        <a:rPr lang="es-CO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DICIEMBRE  13 Y 14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3287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CO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TODAS LAS MATRICULAS SERÁN EN HORARIO DE 8:30 A 2:30  </a:t>
                      </a:r>
                    </a:p>
                    <a:p>
                      <a:pPr algn="ctr" fontAlgn="t"/>
                      <a:r>
                        <a:rPr lang="es-CO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 LO CUAL SE DEBE RECLAMAR FICHO EN PORTERÍA ESE MISMO DÍA.</a:t>
                      </a:r>
                      <a:endParaRPr lang="es-CO" sz="20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CO" sz="1800" b="1" i="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TODOS LOS ESTUDIANTES INGRESARAN EL MARTES 15 DE ENERO EN LA HORA SEÑALADA EN  LA CIRCULAR.</a:t>
                      </a:r>
                      <a:endParaRPr lang="es-CO" sz="2200" b="1" i="0" u="none" strike="noStrike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4" name="Elipse 4"/>
          <p:cNvSpPr/>
          <p:nvPr/>
        </p:nvSpPr>
        <p:spPr>
          <a:xfrm>
            <a:off x="5004048" y="5373216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5" name="Picture 16" descr="https://encrypted-tbn1.gstatic.com/images?q=tbn:ANd9GcQKUmmGGMr_jXoemMUtol6RVAVbuTRUUP2xy8MUTWcrt1LZkQ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5445224"/>
            <a:ext cx="936104" cy="119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251520" y="0"/>
            <a:ext cx="863678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Fechas Importantes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eliz-navid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8926780" cy="5976664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5508104" y="1772816"/>
            <a:ext cx="10983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6-3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44008" y="4797152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2017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282</Words>
  <Application>Microsoft Office PowerPoint</Application>
  <PresentationFormat>Presentación en pantalla (4:3)</PresentationFormat>
  <Paragraphs>91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602-16</dc:creator>
  <cp:lastModifiedBy>SOFIA</cp:lastModifiedBy>
  <cp:revision>104</cp:revision>
  <dcterms:created xsi:type="dcterms:W3CDTF">2013-04-18T23:55:30Z</dcterms:created>
  <dcterms:modified xsi:type="dcterms:W3CDTF">2017-12-06T03:05:33Z</dcterms:modified>
</cp:coreProperties>
</file>