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0" r:id="rId3"/>
    <p:sldId id="261" r:id="rId4"/>
    <p:sldId id="262" r:id="rId5"/>
    <p:sldId id="272" r:id="rId6"/>
    <p:sldId id="275" r:id="rId7"/>
    <p:sldId id="264" r:id="rId8"/>
    <p:sldId id="268" r:id="rId9"/>
    <p:sldId id="273" r:id="rId10"/>
    <p:sldId id="276" r:id="rId11"/>
    <p:sldId id="269" r:id="rId12"/>
    <p:sldId id="271" r:id="rId13"/>
    <p:sldId id="270" r:id="rId14"/>
    <p:sldId id="274" r:id="rId15"/>
    <p:sldId id="267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esktop\6-3\Informe%20Final%20II%20periodo%206-3%20%2020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csala\Grados%20sextos%202017\Informe%20Final%20%20III%20periodo_63_201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csala\Grados%20sextos%202017\Informe%20Final%20%20III%20periodo_63_20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esktop\6-3\Informe%20Final%20II%20periodo%206-3%20%202017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csala\Grados%20sextos%202017\Informe%20Final%20%20III%20periodo_63_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plotArea>
      <c:layout>
        <c:manualLayout>
          <c:layoutTarget val="inner"/>
          <c:xMode val="edge"/>
          <c:yMode val="edge"/>
          <c:x val="5.2644207917333374E-2"/>
          <c:y val="6.2248787833097917E-2"/>
          <c:w val="0.91826395005365957"/>
          <c:h val="0.82412445244179244"/>
        </c:manualLayout>
      </c:layout>
      <c:barChart>
        <c:barDir val="col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# Estudiantes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lang="es-CO"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</c:dLbls>
          <c:cat>
            <c:strRef>
              <c:f>Hoja1!$B$4:$B$13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Hoja1!$C$4:$C$13</c:f>
              <c:numCache>
                <c:formatCode>General</c:formatCode>
                <c:ptCount val="10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axId val="81785216"/>
        <c:axId val="81787136"/>
      </c:barChart>
      <c:catAx>
        <c:axId val="817852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CO" sz="1400" b="1"/>
            </a:pPr>
            <a:endParaRPr lang="es-CO"/>
          </a:p>
        </c:txPr>
        <c:crossAx val="81787136"/>
        <c:crosses val="autoZero"/>
        <c:auto val="1"/>
        <c:lblAlgn val="ctr"/>
        <c:lblOffset val="100"/>
      </c:catAx>
      <c:valAx>
        <c:axId val="817871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CO" sz="1600" b="1"/>
            </a:pPr>
            <a:endParaRPr lang="es-CO"/>
          </a:p>
        </c:txPr>
        <c:crossAx val="8178521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# Estudiantes</c:v>
                </c:pt>
              </c:strCache>
            </c:strRef>
          </c:tx>
          <c:spPr>
            <a:solidFill>
              <a:schemeClr val="accent1"/>
            </a:solidFill>
          </c:spPr>
          <c:dLbls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lang="es-CO"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</c:dLbls>
          <c:cat>
            <c:strRef>
              <c:f>Hoja1!$B$4:$B$13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Hoja1!$C$4:$C$13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10</c:v>
                </c:pt>
                <c:pt idx="5">
                  <c:v>1</c:v>
                </c:pt>
                <c:pt idx="6">
                  <c:v>6</c:v>
                </c:pt>
                <c:pt idx="7">
                  <c:v>3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</c:ser>
        <c:axId val="74258688"/>
        <c:axId val="74268672"/>
      </c:barChart>
      <c:catAx>
        <c:axId val="74258688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lang="es-CO" sz="1200" b="1"/>
            </a:pPr>
            <a:endParaRPr lang="es-CO"/>
          </a:p>
        </c:txPr>
        <c:crossAx val="74268672"/>
        <c:crosses val="autoZero"/>
        <c:auto val="1"/>
        <c:lblAlgn val="ctr"/>
        <c:lblOffset val="100"/>
      </c:catAx>
      <c:valAx>
        <c:axId val="742686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CO" sz="1200" b="1"/>
            </a:pPr>
            <a:endParaRPr lang="es-CO"/>
          </a:p>
        </c:txPr>
        <c:crossAx val="74258688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'informe Final Periodo III'!$AC$9</c:f>
              <c:strCache>
                <c:ptCount val="1"/>
                <c:pt idx="0">
                  <c:v>Areas Reprobadas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solidFill>
                <a:schemeClr val="accent6">
                  <a:lumMod val="75000"/>
                </a:schemeClr>
              </a:solidFill>
            </c:spPr>
            <c:txPr>
              <a:bodyPr/>
              <a:lstStyle/>
              <a:p>
                <a:pPr>
                  <a:defRPr sz="1600" b="1"/>
                </a:pPr>
                <a:endParaRPr lang="es-CO"/>
              </a:p>
            </c:txPr>
            <c:showVal val="1"/>
          </c:dLbls>
          <c:cat>
            <c:strRef>
              <c:f>'informe Final Periodo III'!$AB$10:$AB$19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'informe Final Periodo III'!$AC$10:$AC$19</c:f>
              <c:numCache>
                <c:formatCode>General</c:formatCode>
                <c:ptCount val="10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0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</c:ser>
        <c:shape val="box"/>
        <c:axId val="79175680"/>
        <c:axId val="79177216"/>
        <c:axId val="0"/>
      </c:bar3DChart>
      <c:catAx>
        <c:axId val="79175680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79177216"/>
        <c:crosses val="autoZero"/>
        <c:auto val="1"/>
        <c:lblAlgn val="ctr"/>
        <c:lblOffset val="100"/>
      </c:catAx>
      <c:valAx>
        <c:axId val="79177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79175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'informe Final Periodo III'!$AL$9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/>
                </a:pPr>
                <a:endParaRPr lang="es-CO"/>
              </a:p>
            </c:txPr>
            <c:showVal val="1"/>
            <c:showLeaderLines val="1"/>
          </c:dLbls>
          <c:cat>
            <c:strRef>
              <c:f>'informe Final Periodo III'!$AJ$10:$AJ$11</c:f>
              <c:strCache>
                <c:ptCount val="2"/>
                <c:pt idx="0">
                  <c:v>Cero  Areas</c:v>
                </c:pt>
                <c:pt idx="1">
                  <c:v>una o más</c:v>
                </c:pt>
              </c:strCache>
            </c:strRef>
          </c:cat>
          <c:val>
            <c:numRef>
              <c:f>'informe Final Periodo III'!$AL$10:$AL$11</c:f>
              <c:numCache>
                <c:formatCode>0%</c:formatCode>
                <c:ptCount val="2"/>
                <c:pt idx="0">
                  <c:v>0.15384615384615391</c:v>
                </c:pt>
                <c:pt idx="1">
                  <c:v>0.84615384615384626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15"/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es-CO"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  <c:showLeaderLines val="1"/>
          </c:dLbls>
          <c:val>
            <c:numRef>
              <c:f>Hoja1!$C$40:$C$41</c:f>
              <c:numCache>
                <c:formatCode>0%</c:formatCode>
                <c:ptCount val="2"/>
                <c:pt idx="0">
                  <c:v>0.4</c:v>
                </c:pt>
                <c:pt idx="1">
                  <c:v>0.60000000000000031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15"/>
          </c:dPt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es-CO"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  <c:showLeaderLines val="1"/>
          </c:dLbls>
          <c:val>
            <c:numRef>
              <c:f>Hoja1!$C$40:$C$41</c:f>
              <c:numCache>
                <c:formatCode>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'informe Final Periodo III'!$AH$9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400" b="1"/>
                </a:pPr>
                <a:endParaRPr lang="es-CO"/>
              </a:p>
            </c:txPr>
            <c:showVal val="1"/>
            <c:showLeaderLines val="1"/>
          </c:dLbls>
          <c:cat>
            <c:strRef>
              <c:f>'informe Final Periodo III'!$AF$10:$AF$11</c:f>
              <c:strCache>
                <c:ptCount val="2"/>
                <c:pt idx="0">
                  <c:v>Aprobaron</c:v>
                </c:pt>
                <c:pt idx="1">
                  <c:v>Reprobaron</c:v>
                </c:pt>
              </c:strCache>
            </c:strRef>
          </c:cat>
          <c:val>
            <c:numRef>
              <c:f>'informe Final Periodo III'!$AH$10:$AH$11</c:f>
              <c:numCache>
                <c:formatCode>0%</c:formatCode>
                <c:ptCount val="2"/>
                <c:pt idx="0">
                  <c:v>0.30769230769230776</c:v>
                </c:pt>
                <c:pt idx="1">
                  <c:v>0.6923076923076924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4AAEB-68CA-41F1-99B8-01F82EA1C847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625F6-DDFC-414D-86E0-4FD300DA399B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2367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25F6-DDFC-414D-86E0-4FD300DA399B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20/10/2017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2.xml"/><Relationship Id="rId10" Type="http://schemas.openxmlformats.org/officeDocument/2006/relationships/slide" Target="slide13.xml"/><Relationship Id="rId4" Type="http://schemas.openxmlformats.org/officeDocument/2006/relationships/slide" Target="slide3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683568" y="3018460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683568" y="2211704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FALTAS COMETIDAS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5" action="ppaction://hlinksldjump"/>
          </p:cNvPr>
          <p:cNvSpPr txBox="1"/>
          <p:nvPr/>
        </p:nvSpPr>
        <p:spPr>
          <a:xfrm>
            <a:off x="683568" y="458112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REFLEXIÓN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683568" y="6095037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21 de Octubre de 2017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1484784"/>
            <a:ext cx="468052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21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8" action="ppaction://hlinksldjump"/>
          </p:cNvPr>
          <p:cNvSpPr txBox="1"/>
          <p:nvPr/>
        </p:nvSpPr>
        <p:spPr>
          <a:xfrm>
            <a:off x="677298" y="3851389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Estadísticas del Grupo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>
            <a:hlinkClick r:id="rId10" action="ppaction://hlinksldjump"/>
          </p:cNvPr>
          <p:cNvSpPr txBox="1"/>
          <p:nvPr/>
        </p:nvSpPr>
        <p:spPr>
          <a:xfrm>
            <a:off x="683568" y="530120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732240" y="234888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92280" y="15567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Rectángulo"/>
          <p:cNvSpPr/>
          <p:nvPr/>
        </p:nvSpPr>
        <p:spPr>
          <a:xfrm>
            <a:off x="2647527" y="908720"/>
            <a:ext cx="33468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Tercer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14" name="3 Gráfico"/>
          <p:cNvGraphicFramePr>
            <a:graphicFrameLocks/>
          </p:cNvGraphicFramePr>
          <p:nvPr/>
        </p:nvGraphicFramePr>
        <p:xfrm>
          <a:off x="1575699" y="1594691"/>
          <a:ext cx="5992602" cy="3668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6824489"/>
              </p:ext>
            </p:extLst>
          </p:nvPr>
        </p:nvGraphicFramePr>
        <p:xfrm>
          <a:off x="899592" y="1207420"/>
          <a:ext cx="7440287" cy="5369145"/>
        </p:xfrm>
        <a:graphic>
          <a:graphicData uri="http://schemas.openxmlformats.org/drawingml/2006/table">
            <a:tbl>
              <a:tblPr/>
              <a:tblGrid>
                <a:gridCol w="6075464"/>
                <a:gridCol w="1364823"/>
              </a:tblGrid>
              <a:tr h="5031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NOMBRES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PUESTO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ALCARAZ</a:t>
                      </a:r>
                      <a:r>
                        <a:rPr lang="es-CO" sz="2200" b="1" i="0" u="none" strike="noStrike" baseline="0" dirty="0" smtClean="0">
                          <a:solidFill>
                            <a:srgbClr val="974807"/>
                          </a:solidFill>
                          <a:latin typeface="+mn-lt"/>
                        </a:rPr>
                        <a:t> L. WILMAR ALEXANDER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4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LONDOÑO MORENO JUAN JOSE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2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MUÑOZ BUITRAGO KAREN DAYANA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RESTREPO </a:t>
                      </a:r>
                      <a:r>
                        <a:rPr lang="es-CO" sz="2200" b="1" i="0" u="none" strike="noStrike" dirty="0" err="1" smtClean="0">
                          <a:solidFill>
                            <a:srgbClr val="974807"/>
                          </a:solidFill>
                          <a:latin typeface="Calibri"/>
                        </a:rPr>
                        <a:t>RESTREPO</a:t>
                      </a:r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 MIGUEL ANGEL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5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RUIZ VILLADA ANDRES URIEL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8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SAENZ</a:t>
                      </a:r>
                      <a:r>
                        <a:rPr lang="es-CO" sz="2200" b="1" i="0" u="none" strike="noStrike" baseline="0" dirty="0" smtClean="0">
                          <a:solidFill>
                            <a:srgbClr val="974807"/>
                          </a:solidFill>
                          <a:latin typeface="Calibri"/>
                        </a:rPr>
                        <a:t>  MALAMBO KAREN DAYANA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3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611560" y="-315416"/>
            <a:ext cx="78842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</a:t>
            </a:r>
            <a:r>
              <a:rPr lang="es-ES" sz="9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AREAS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4048" y="5373216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 rot="16200000">
            <a:off x="5646725" y="2964260"/>
            <a:ext cx="42145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Reflexión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4 Imagen" descr="reflexion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943" y="836712"/>
            <a:ext cx="5412201" cy="5976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357422" y="1500174"/>
            <a:ext cx="4357718" cy="3429024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2214546" y="5072074"/>
            <a:ext cx="4929222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000" b="1" i="1" dirty="0" smtClean="0">
                <a:solidFill>
                  <a:schemeClr val="bg1"/>
                </a:solidFill>
              </a:rPr>
              <a:t>Final de Año</a:t>
            </a:r>
            <a:endParaRPr lang="es-CO" sz="2000" b="1" i="1" dirty="0">
              <a:solidFill>
                <a:schemeClr val="bg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6804248" y="1700808"/>
            <a:ext cx="2267744" cy="322782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0" y="1428736"/>
            <a:ext cx="2214546" cy="3643338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7215206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3848" y="232772"/>
            <a:ext cx="2707088" cy="11079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ASADO</a:t>
            </a:r>
            <a:endParaRPr lang="es-ES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8367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278092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7858" y="44371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34 Estrella de 5 puntas"/>
          <p:cNvSpPr/>
          <p:nvPr/>
        </p:nvSpPr>
        <p:spPr>
          <a:xfrm rot="19944285">
            <a:off x="2314271" y="235767"/>
            <a:ext cx="4214842" cy="207362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No existe el UNIFORME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36564" y="9303"/>
            <a:ext cx="914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FALTAS QUE MAS SE COMETEN</a:t>
            </a:r>
            <a:endParaRPr lang="es-E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647829" y="2202957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la Institución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03605" y="1842917"/>
            <a:ext cx="0" cy="4575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203606" y="6418330"/>
            <a:ext cx="4079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37" idx="1"/>
          </p:cNvCxnSpPr>
          <p:nvPr/>
        </p:nvCxnSpPr>
        <p:spPr>
          <a:xfrm flipH="1" flipV="1">
            <a:off x="203605" y="4649699"/>
            <a:ext cx="434172" cy="1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47828" y="2770043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ingresar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9270" y="332546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47827" y="3895828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Salirse da clase sin permiso</a:t>
            </a:r>
            <a:endParaRPr lang="es-CO" sz="2400" b="1" dirty="0"/>
          </a:p>
        </p:txBody>
      </p:sp>
      <p:sp>
        <p:nvSpPr>
          <p:cNvPr id="37" name="36 CuadroTexto"/>
          <p:cNvSpPr txBox="1"/>
          <p:nvPr/>
        </p:nvSpPr>
        <p:spPr>
          <a:xfrm>
            <a:off x="637777" y="4420254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Pararse del puesto Asignado</a:t>
            </a:r>
            <a:endParaRPr lang="es-CO" sz="2400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647829" y="4965044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Gritar y silbar en clase</a:t>
            </a:r>
            <a:endParaRPr lang="es-CO" sz="2400" b="1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37776" y="5534646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Agredir a los compañeros</a:t>
            </a:r>
            <a:endParaRPr lang="es-CO" sz="2400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611560" y="6063679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Irrespeto a los superiores</a:t>
            </a:r>
            <a:endParaRPr lang="es-CO" sz="24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5076056" y="2202957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No seguir la Norma</a:t>
            </a:r>
            <a:endParaRPr lang="es-CO" sz="24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5076056" y="2749404"/>
            <a:ext cx="3984533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Portar mal el uniforme</a:t>
            </a:r>
            <a:endParaRPr lang="es-CO" sz="24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5076056" y="328307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Principios de MATONEO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076056" y="3787133"/>
            <a:ext cx="3984533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Faltan constantemente al COLEGIO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076056" y="4684328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traen Excusa  Cuando faltan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788024" y="1842917"/>
            <a:ext cx="0" cy="32569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9" idx="1"/>
          </p:cNvCxnSpPr>
          <p:nvPr/>
        </p:nvCxnSpPr>
        <p:spPr>
          <a:xfrm flipH="1" flipV="1">
            <a:off x="203606" y="5765478"/>
            <a:ext cx="43417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38" idx="1"/>
          </p:cNvCxnSpPr>
          <p:nvPr/>
        </p:nvCxnSpPr>
        <p:spPr>
          <a:xfrm flipH="1" flipV="1">
            <a:off x="203606" y="5195876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36" idx="1"/>
          </p:cNvCxnSpPr>
          <p:nvPr/>
        </p:nvCxnSpPr>
        <p:spPr>
          <a:xfrm flipH="1">
            <a:off x="203606" y="4126661"/>
            <a:ext cx="444221" cy="3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5" idx="1"/>
          </p:cNvCxnSpPr>
          <p:nvPr/>
        </p:nvCxnSpPr>
        <p:spPr>
          <a:xfrm flipH="1" flipV="1">
            <a:off x="203605" y="3556300"/>
            <a:ext cx="4356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>
            <a:stCxn id="34" idx="1"/>
          </p:cNvCxnSpPr>
          <p:nvPr/>
        </p:nvCxnSpPr>
        <p:spPr>
          <a:xfrm flipH="1" flipV="1">
            <a:off x="203606" y="3000875"/>
            <a:ext cx="44422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9" idx="1"/>
          </p:cNvCxnSpPr>
          <p:nvPr/>
        </p:nvCxnSpPr>
        <p:spPr>
          <a:xfrm flipH="1" flipV="1">
            <a:off x="203606" y="2433789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5" idx="1"/>
          </p:cNvCxnSpPr>
          <p:nvPr/>
        </p:nvCxnSpPr>
        <p:spPr>
          <a:xfrm flipH="1" flipV="1">
            <a:off x="4788024" y="509982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44" idx="1"/>
          </p:cNvCxnSpPr>
          <p:nvPr/>
        </p:nvCxnSpPr>
        <p:spPr>
          <a:xfrm flipH="1" flipV="1">
            <a:off x="4788024" y="4202631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stCxn id="43" idx="1"/>
          </p:cNvCxnSpPr>
          <p:nvPr/>
        </p:nvCxnSpPr>
        <p:spPr>
          <a:xfrm flipH="1" flipV="1">
            <a:off x="4788024" y="3513909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41" idx="1"/>
          </p:cNvCxnSpPr>
          <p:nvPr/>
        </p:nvCxnSpPr>
        <p:spPr>
          <a:xfrm flipH="1">
            <a:off x="4788024" y="2433790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03606" y="1842917"/>
            <a:ext cx="458441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233793" y="38592"/>
            <a:ext cx="408137" cy="2196218"/>
          </a:xfrm>
          <a:prstGeom prst="bentConnector2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2" idx="1"/>
          </p:cNvCxnSpPr>
          <p:nvPr/>
        </p:nvCxnSpPr>
        <p:spPr>
          <a:xfrm flipH="1" flipV="1">
            <a:off x="4788024" y="298023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hlinkClick r:id="rId2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7452320" y="836712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7504" y="37073"/>
            <a:ext cx="750032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I PERIODO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1" name="2 Gráfico"/>
          <p:cNvGraphicFramePr/>
          <p:nvPr/>
        </p:nvGraphicFramePr>
        <p:xfrm>
          <a:off x="1475656" y="1556792"/>
          <a:ext cx="69847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Rectángulo"/>
          <p:cNvSpPr/>
          <p:nvPr/>
        </p:nvSpPr>
        <p:spPr>
          <a:xfrm>
            <a:off x="11268744" y="19888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" y="37073"/>
            <a:ext cx="77119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II PERIODO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Rectángulo"/>
          <p:cNvSpPr/>
          <p:nvPr/>
        </p:nvSpPr>
        <p:spPr>
          <a:xfrm>
            <a:off x="11268744" y="19888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0" name="2 Gráfico"/>
          <p:cNvGraphicFramePr>
            <a:graphicFrameLocks/>
          </p:cNvGraphicFramePr>
          <p:nvPr/>
        </p:nvGraphicFramePr>
        <p:xfrm>
          <a:off x="1691680" y="1556792"/>
          <a:ext cx="676875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CuadroTexto">
            <a:hlinkClick r:id="rId4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06" y="37073"/>
            <a:ext cx="790748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III PERIODO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14" name="1 Gráfico"/>
          <p:cNvGraphicFramePr>
            <a:graphicFrameLocks/>
          </p:cNvGraphicFramePr>
          <p:nvPr/>
        </p:nvGraphicFramePr>
        <p:xfrm>
          <a:off x="1369820" y="1547066"/>
          <a:ext cx="7274145" cy="402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857356" y="214290"/>
            <a:ext cx="55545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 de Ganancia y Perdida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9064" y="4737338"/>
            <a:ext cx="1887953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más 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una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35896" y="1124744"/>
            <a:ext cx="1252331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0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Flecha curvada hacia la izquierda"/>
          <p:cNvSpPr/>
          <p:nvPr/>
        </p:nvSpPr>
        <p:spPr>
          <a:xfrm>
            <a:off x="5004048" y="126876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10800000">
            <a:off x="1312072" y="4022958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Rectángulo"/>
          <p:cNvSpPr/>
          <p:nvPr/>
        </p:nvSpPr>
        <p:spPr>
          <a:xfrm>
            <a:off x="2852306" y="5229200"/>
            <a:ext cx="52482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Igual para el III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14" name="3 Gráfico"/>
          <p:cNvGraphicFramePr/>
          <p:nvPr/>
        </p:nvGraphicFramePr>
        <p:xfrm>
          <a:off x="714348" y="1643050"/>
          <a:ext cx="7161566" cy="370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929454" y="307181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72330" y="22859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4" name="4 Gráfico"/>
          <p:cNvGraphicFramePr/>
          <p:nvPr/>
        </p:nvGraphicFramePr>
        <p:xfrm>
          <a:off x="899592" y="1124744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854313" y="908720"/>
            <a:ext cx="34881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Primer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732240" y="234888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92280" y="15567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1" name="4 Gráfico"/>
          <p:cNvGraphicFramePr>
            <a:graphicFrameLocks/>
          </p:cNvGraphicFramePr>
          <p:nvPr/>
        </p:nvGraphicFramePr>
        <p:xfrm>
          <a:off x="467544" y="2060848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Rectángulo"/>
          <p:cNvSpPr/>
          <p:nvPr/>
        </p:nvSpPr>
        <p:spPr>
          <a:xfrm>
            <a:off x="2647527" y="908720"/>
            <a:ext cx="390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Segundo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CuadroTexto">
            <a:hlinkClick r:id="rId4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291</Words>
  <Application>Microsoft Office PowerPoint</Application>
  <PresentationFormat>Presentación en pantalla (4:3)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SOFIA</cp:lastModifiedBy>
  <cp:revision>96</cp:revision>
  <dcterms:created xsi:type="dcterms:W3CDTF">2013-04-18T23:55:30Z</dcterms:created>
  <dcterms:modified xsi:type="dcterms:W3CDTF">2017-10-21T02:24:59Z</dcterms:modified>
</cp:coreProperties>
</file>