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3" r:id="rId2"/>
    <p:sldId id="260" r:id="rId3"/>
    <p:sldId id="261" r:id="rId4"/>
    <p:sldId id="262" r:id="rId5"/>
    <p:sldId id="272" r:id="rId6"/>
    <p:sldId id="264" r:id="rId7"/>
    <p:sldId id="268" r:id="rId8"/>
    <p:sldId id="273" r:id="rId9"/>
    <p:sldId id="269" r:id="rId10"/>
    <p:sldId id="271" r:id="rId11"/>
    <p:sldId id="270" r:id="rId12"/>
    <p:sldId id="274" r:id="rId13"/>
    <p:sldId id="267" r:id="rId1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90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A\Downloads\Informe%20Final%20I%20periodo%206-3%20%202017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A\Desktop\6-3\Informe%20Final%20II%20periodo%206-3%20%202017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A\Downloads\Informe%20Final%20I%20periodo%206-3%20%202017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A\Downloads\Informe%20Final%20I%20periodo%206-3%20%202017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A\Desktop\6-3\Informe%20Final%20II%20periodo%206-3%20%202017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Hoja1!$C$3</c:f>
              <c:strCache>
                <c:ptCount val="1"/>
                <c:pt idx="0">
                  <c:v># Estudiantes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solidFill>
                <a:srgbClr val="FF0000"/>
              </a:solidFill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Hoja1!$B$4:$B$13</c:f>
              <c:strCach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strCache>
            </c:strRef>
          </c:cat>
          <c:val>
            <c:numRef>
              <c:f>Hoja1!$C$4:$C$13</c:f>
              <c:numCache>
                <c:formatCode>General</c:formatCode>
                <c:ptCount val="10"/>
                <c:pt idx="0">
                  <c:v>3</c:v>
                </c:pt>
                <c:pt idx="1">
                  <c:v>5</c:v>
                </c:pt>
                <c:pt idx="2">
                  <c:v>8</c:v>
                </c:pt>
                <c:pt idx="3">
                  <c:v>5</c:v>
                </c:pt>
                <c:pt idx="4">
                  <c:v>2</c:v>
                </c:pt>
                <c:pt idx="5">
                  <c:v>3</c:v>
                </c:pt>
                <c:pt idx="6">
                  <c:v>5</c:v>
                </c:pt>
                <c:pt idx="7">
                  <c:v>4</c:v>
                </c:pt>
                <c:pt idx="8">
                  <c:v>0</c:v>
                </c:pt>
                <c:pt idx="9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323456"/>
        <c:axId val="138324992"/>
      </c:barChart>
      <c:catAx>
        <c:axId val="1383234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s-CO"/>
          </a:p>
        </c:txPr>
        <c:crossAx val="138324992"/>
        <c:crosses val="autoZero"/>
        <c:auto val="1"/>
        <c:lblAlgn val="ctr"/>
        <c:lblOffset val="100"/>
        <c:noMultiLvlLbl val="0"/>
      </c:catAx>
      <c:valAx>
        <c:axId val="138324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s-CO"/>
          </a:p>
        </c:txPr>
        <c:crossAx val="1383234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Hoja1!$C$3</c:f>
              <c:strCache>
                <c:ptCount val="1"/>
                <c:pt idx="0">
                  <c:v># Estudiantes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solidFill>
                <a:srgbClr val="FF0000"/>
              </a:solidFill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Hoja1!$B$4:$B$13</c:f>
              <c:strCach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strCache>
            </c:strRef>
          </c:cat>
          <c:val>
            <c:numRef>
              <c:f>Hoja1!$C$4:$C$13</c:f>
              <c:numCache>
                <c:formatCode>General</c:formatCode>
                <c:ptCount val="10"/>
                <c:pt idx="0">
                  <c:v>3</c:v>
                </c:pt>
                <c:pt idx="1">
                  <c:v>2</c:v>
                </c:pt>
                <c:pt idx="2">
                  <c:v>4</c:v>
                </c:pt>
                <c:pt idx="3">
                  <c:v>4</c:v>
                </c:pt>
                <c:pt idx="4">
                  <c:v>10</c:v>
                </c:pt>
                <c:pt idx="5">
                  <c:v>1</c:v>
                </c:pt>
                <c:pt idx="6">
                  <c:v>6</c:v>
                </c:pt>
                <c:pt idx="7">
                  <c:v>3</c:v>
                </c:pt>
                <c:pt idx="8">
                  <c:v>6</c:v>
                </c:pt>
                <c:pt idx="9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481664"/>
        <c:axId val="140483200"/>
      </c:barChart>
      <c:catAx>
        <c:axId val="140481664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s-CO"/>
          </a:p>
        </c:txPr>
        <c:crossAx val="140483200"/>
        <c:crosses val="autoZero"/>
        <c:auto val="1"/>
        <c:lblAlgn val="ctr"/>
        <c:lblOffset val="100"/>
        <c:noMultiLvlLbl val="0"/>
      </c:catAx>
      <c:valAx>
        <c:axId val="1404832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s-CO"/>
          </a:p>
        </c:txPr>
        <c:crossAx val="1404816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1"/>
            <c:bubble3D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val>
            <c:numRef>
              <c:f>Hoja1!$C$25:$C$26</c:f>
              <c:numCache>
                <c:formatCode>0%</c:formatCode>
                <c:ptCount val="2"/>
                <c:pt idx="0">
                  <c:v>8.0000000000000016E-2</c:v>
                </c:pt>
                <c:pt idx="1">
                  <c:v>0.92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explosion val="15"/>
          </c:dPt>
          <c:dPt>
            <c:idx val="1"/>
            <c:bubble3D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val>
            <c:numRef>
              <c:f>Hoja1!$C$40:$C$41</c:f>
              <c:numCache>
                <c:formatCode>0%</c:formatCode>
                <c:ptCount val="2"/>
                <c:pt idx="0">
                  <c:v>0.4</c:v>
                </c:pt>
                <c:pt idx="1">
                  <c:v>0.60000000000000009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explosion val="15"/>
          </c:dPt>
          <c:dPt>
            <c:idx val="1"/>
            <c:bubble3D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val>
            <c:numRef>
              <c:f>Hoja1!$C$40:$C$41</c:f>
              <c:numCache>
                <c:formatCode>0%</c:formatCode>
                <c:ptCount val="2"/>
                <c:pt idx="0">
                  <c:v>0.2</c:v>
                </c:pt>
                <c:pt idx="1">
                  <c:v>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C4AAEB-68CA-41F1-99B8-01F82EA1C847}" type="datetimeFigureOut">
              <a:rPr lang="es-CO" smtClean="0"/>
              <a:t>07/08/2017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625F6-DDFC-414D-86E0-4FD300DA399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673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625F6-DDFC-414D-86E0-4FD300DA399B}" type="slidenum">
              <a:rPr lang="es-CO" smtClean="0"/>
              <a:t>1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07/08/2017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5451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07/08/2017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221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07/08/2017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3491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07/08/2017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2697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07/08/2017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3781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07/08/2017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1874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07/08/2017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163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07/08/2017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9311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07/08/2017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9177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07/08/2017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6318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07/08/2017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7722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D9B8A-DACD-4B38-854A-F7AF474DC69E}" type="datetimeFigureOut">
              <a:rPr lang="es-CO" smtClean="0"/>
              <a:pPr/>
              <a:t>07/08/2017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3403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2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slide" Target="slide10.xml"/><Relationship Id="rId10" Type="http://schemas.openxmlformats.org/officeDocument/2006/relationships/slide" Target="slide11.xml"/><Relationship Id="rId4" Type="http://schemas.openxmlformats.org/officeDocument/2006/relationships/slide" Target="slide3.xml"/><Relationship Id="rId9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465530" y="9303"/>
            <a:ext cx="390716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8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AGENDA</a:t>
            </a:r>
            <a:endParaRPr lang="es-ES" sz="8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CuadroTexto">
            <a:hlinkClick r:id="rId3" action="ppaction://hlinksldjump"/>
          </p:cNvPr>
          <p:cNvSpPr txBox="1"/>
          <p:nvPr/>
        </p:nvSpPr>
        <p:spPr>
          <a:xfrm>
            <a:off x="683568" y="3018460"/>
            <a:ext cx="468052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UNIFORME</a:t>
            </a:r>
            <a:endParaRPr lang="es-CO" sz="3600" b="1" dirty="0">
              <a:solidFill>
                <a:schemeClr val="bg1"/>
              </a:solidFill>
            </a:endParaRPr>
          </a:p>
        </p:txBody>
      </p:sp>
      <p:sp>
        <p:nvSpPr>
          <p:cNvPr id="4" name="3 CuadroTexto">
            <a:hlinkClick r:id="rId4" action="ppaction://hlinksldjump"/>
          </p:cNvPr>
          <p:cNvSpPr txBox="1"/>
          <p:nvPr/>
        </p:nvSpPr>
        <p:spPr>
          <a:xfrm>
            <a:off x="683568" y="2211704"/>
            <a:ext cx="468052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FALTAS COMETIDAS</a:t>
            </a:r>
            <a:endParaRPr lang="es-CO" sz="3600" b="1" dirty="0">
              <a:solidFill>
                <a:schemeClr val="bg1"/>
              </a:solidFill>
            </a:endParaRPr>
          </a:p>
        </p:txBody>
      </p:sp>
      <p:sp>
        <p:nvSpPr>
          <p:cNvPr id="6" name="5 CuadroTexto">
            <a:hlinkClick r:id="rId5" action="ppaction://hlinksldjump"/>
          </p:cNvPr>
          <p:cNvSpPr txBox="1"/>
          <p:nvPr/>
        </p:nvSpPr>
        <p:spPr>
          <a:xfrm>
            <a:off x="683568" y="4581128"/>
            <a:ext cx="468052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REFLEXIÓN</a:t>
            </a:r>
            <a:endParaRPr lang="es-CO" sz="3600" b="1" dirty="0">
              <a:solidFill>
                <a:schemeClr val="bg1"/>
              </a:solidFill>
            </a:endParaRPr>
          </a:p>
        </p:txBody>
      </p:sp>
      <p:sp>
        <p:nvSpPr>
          <p:cNvPr id="7" name="6 CuadroTexto">
            <a:hlinkClick r:id="rId6" action="ppaction://hlinksldjump"/>
          </p:cNvPr>
          <p:cNvSpPr txBox="1"/>
          <p:nvPr/>
        </p:nvSpPr>
        <p:spPr>
          <a:xfrm>
            <a:off x="683568" y="6095037"/>
            <a:ext cx="468052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FIRMAR ASISTENCIA</a:t>
            </a:r>
            <a:endParaRPr lang="es-CO" sz="36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trabajodocente.com.mx/imagenes/agenda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96135" y="1484784"/>
            <a:ext cx="3218923" cy="4392488"/>
          </a:xfrm>
          <a:prstGeom prst="rect">
            <a:avLst/>
          </a:prstGeom>
          <a:noFill/>
        </p:spPr>
      </p:pic>
      <p:sp>
        <p:nvSpPr>
          <p:cNvPr id="10" name="9 CuadroTexto"/>
          <p:cNvSpPr txBox="1"/>
          <p:nvPr/>
        </p:nvSpPr>
        <p:spPr>
          <a:xfrm>
            <a:off x="6084168" y="4355812"/>
            <a:ext cx="2664296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chemeClr val="bg1"/>
                </a:solidFill>
              </a:rPr>
              <a:t>07 de Agosto de 2017</a:t>
            </a: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83568" y="1484784"/>
            <a:ext cx="4680520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2800" b="1" dirty="0" smtClean="0">
                <a:solidFill>
                  <a:schemeClr val="bg1"/>
                </a:solidFill>
              </a:rPr>
              <a:t>SALUDO</a:t>
            </a:r>
            <a:endParaRPr lang="es-CO" sz="2800" b="1" dirty="0">
              <a:solidFill>
                <a:schemeClr val="bg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7740352" y="2348880"/>
            <a:ext cx="504056" cy="5040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</a:rPr>
              <a:t>07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15" name="14 CuadroTexto">
            <a:hlinkClick r:id="rId8" action="ppaction://hlinksldjump"/>
          </p:cNvPr>
          <p:cNvSpPr txBox="1"/>
          <p:nvPr/>
        </p:nvSpPr>
        <p:spPr>
          <a:xfrm>
            <a:off x="677298" y="3851389"/>
            <a:ext cx="468052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Estadísticas del Grupo</a:t>
            </a:r>
            <a:endParaRPr lang="es-CO" sz="3600" b="1" dirty="0">
              <a:solidFill>
                <a:schemeClr val="bg1"/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7578588" y="89337"/>
            <a:ext cx="1457908" cy="1323439"/>
          </a:xfrm>
          <a:prstGeom prst="ellipse">
            <a:avLst/>
          </a:prstGeom>
          <a:blipFill>
            <a:blip r:embed="rId9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13 CuadroTexto">
            <a:hlinkClick r:id="rId10" action="ppaction://hlinksldjump"/>
          </p:cNvPr>
          <p:cNvSpPr txBox="1"/>
          <p:nvPr/>
        </p:nvSpPr>
        <p:spPr>
          <a:xfrm>
            <a:off x="683568" y="5301208"/>
            <a:ext cx="468052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VARIOS</a:t>
            </a:r>
            <a:endParaRPr lang="es-CO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IMG-20170802-WA00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720080"/>
            <a:ext cx="8545476" cy="6093296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2446392" y="-198695"/>
            <a:ext cx="421455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8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Reflexión</a:t>
            </a:r>
            <a:endParaRPr lang="es-ES" sz="8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1538" y="214290"/>
            <a:ext cx="72008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9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VARIOS…</a:t>
            </a:r>
            <a:endParaRPr lang="es-ES" sz="96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28596" y="2571744"/>
            <a:ext cx="3143240" cy="523220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</a:t>
            </a:r>
            <a:r>
              <a:rPr lang="es-ES" sz="28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BSERVACIONES</a:t>
            </a:r>
            <a:endParaRPr lang="es-ES" sz="28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28596" y="3286124"/>
            <a:ext cx="3143240" cy="523220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FORO</a:t>
            </a:r>
            <a:endParaRPr lang="es-ES" sz="28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28596" y="4071942"/>
            <a:ext cx="3143240" cy="523220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ACUERDOS</a:t>
            </a:r>
            <a:endParaRPr lang="es-ES" sz="28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28596" y="4857760"/>
            <a:ext cx="3143240" cy="523220"/>
          </a:xfrm>
          <a:prstGeom prst="rect">
            <a:avLst/>
          </a:prstGeom>
          <a:solidFill>
            <a:srgbClr val="FF00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SUGERENCIAS</a:t>
            </a:r>
            <a:endParaRPr lang="es-ES" sz="28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1506" name="Picture 2" descr="http://www.vanguardia.com/images/stories/2010/feb/21/multimedia/21NEGOC02D004_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857363"/>
            <a:ext cx="3714776" cy="3875751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2643142" y="5715016"/>
            <a:ext cx="6500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s-CO" sz="1200" dirty="0" err="1" smtClean="0"/>
              <a:t>Extraido</a:t>
            </a:r>
            <a:r>
              <a:rPr lang="es-CO" sz="1200" dirty="0" smtClean="0"/>
              <a:t>: http://www.vanguardia.com/historico/54042-acuerdos-sobre-la-mesa</a:t>
            </a:r>
            <a:endParaRPr lang="es-CO" sz="1200" dirty="0"/>
          </a:p>
        </p:txBody>
      </p:sp>
      <p:sp>
        <p:nvSpPr>
          <p:cNvPr id="10" name="9 CuadroTexto">
            <a:hlinkClick r:id="rId3" action="ppaction://hlinksldjump"/>
          </p:cNvPr>
          <p:cNvSpPr txBox="1"/>
          <p:nvPr/>
        </p:nvSpPr>
        <p:spPr>
          <a:xfrm>
            <a:off x="7092280" y="6309320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7578588" y="89337"/>
            <a:ext cx="1457908" cy="1323439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2357422" y="1500174"/>
            <a:ext cx="4357718" cy="3429024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Rectángulo"/>
          <p:cNvSpPr/>
          <p:nvPr/>
        </p:nvSpPr>
        <p:spPr>
          <a:xfrm>
            <a:off x="3414360" y="1628800"/>
            <a:ext cx="1956369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24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Bandeja Paisa</a:t>
            </a:r>
            <a:endParaRPr lang="es-ES" sz="24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214546" y="5072074"/>
            <a:ext cx="4929222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2000" b="1" i="1" dirty="0" smtClean="0">
                <a:solidFill>
                  <a:schemeClr val="bg1"/>
                </a:solidFill>
              </a:rPr>
              <a:t>Lunes 21 de Agosto</a:t>
            </a:r>
          </a:p>
          <a:p>
            <a:pPr algn="ctr"/>
            <a:r>
              <a:rPr lang="es-CO" sz="2000" b="1" i="1" dirty="0" smtClean="0">
                <a:solidFill>
                  <a:schemeClr val="bg1"/>
                </a:solidFill>
              </a:rPr>
              <a:t>Lugar:  I.E. Ángela Restrepo</a:t>
            </a:r>
          </a:p>
          <a:p>
            <a:pPr algn="ctr"/>
            <a:r>
              <a:rPr lang="es-CO" sz="2000" b="1" i="1" dirty="0" smtClean="0">
                <a:solidFill>
                  <a:schemeClr val="bg1"/>
                </a:solidFill>
              </a:rPr>
              <a:t>Asisten:  Estudiantes y Los Acudientes que deseen acompañarnos.</a:t>
            </a:r>
            <a:endParaRPr lang="es-CO" sz="2000" b="1" i="1" dirty="0">
              <a:solidFill>
                <a:schemeClr val="bg1"/>
              </a:solidFill>
            </a:endParaRPr>
          </a:p>
        </p:txBody>
      </p:sp>
      <p:sp>
        <p:nvSpPr>
          <p:cNvPr id="5" name="4 Elipse"/>
          <p:cNvSpPr/>
          <p:nvPr/>
        </p:nvSpPr>
        <p:spPr>
          <a:xfrm>
            <a:off x="6804248" y="1700808"/>
            <a:ext cx="2267744" cy="322782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b="1" dirty="0" smtClean="0">
                <a:solidFill>
                  <a:schemeClr val="tx1"/>
                </a:solidFill>
              </a:rPr>
              <a:t>Aporte </a:t>
            </a:r>
          </a:p>
          <a:p>
            <a:pPr algn="ctr"/>
            <a:r>
              <a:rPr lang="es-CO" sz="2800" b="1" dirty="0" smtClean="0">
                <a:solidFill>
                  <a:srgbClr val="FF0000"/>
                </a:solidFill>
              </a:rPr>
              <a:t>5.000</a:t>
            </a:r>
            <a:r>
              <a:rPr lang="es-CO" sz="2400" b="1" dirty="0" smtClean="0">
                <a:solidFill>
                  <a:schemeClr val="tx1"/>
                </a:solidFill>
              </a:rPr>
              <a:t> Pesos</a:t>
            </a:r>
          </a:p>
          <a:p>
            <a:pPr algn="ctr"/>
            <a:r>
              <a:rPr lang="es-CO" sz="2400" b="1" dirty="0" smtClean="0">
                <a:solidFill>
                  <a:schemeClr val="tx1"/>
                </a:solidFill>
              </a:rPr>
              <a:t>Por familia</a:t>
            </a:r>
          </a:p>
          <a:p>
            <a:pPr algn="ctr"/>
            <a:r>
              <a:rPr lang="es-CO" sz="2400" b="1" dirty="0" smtClean="0">
                <a:solidFill>
                  <a:schemeClr val="tx1"/>
                </a:solidFill>
              </a:rPr>
              <a:t>Derecho a:</a:t>
            </a:r>
          </a:p>
          <a:p>
            <a:pPr algn="ctr"/>
            <a:r>
              <a:rPr lang="es-CO" sz="2400" b="1" dirty="0" smtClean="0">
                <a:solidFill>
                  <a:srgbClr val="FF0000"/>
                </a:solidFill>
              </a:rPr>
              <a:t>2 BANDEJAS</a:t>
            </a:r>
            <a:endParaRPr lang="es-CO" sz="2400" b="1" dirty="0">
              <a:solidFill>
                <a:srgbClr val="FF0000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0" y="1428736"/>
            <a:ext cx="2214546" cy="3643338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CuadroTexto">
            <a:hlinkClick r:id="rId4" action="ppaction://hlinksldjump"/>
          </p:cNvPr>
          <p:cNvSpPr txBox="1"/>
          <p:nvPr/>
        </p:nvSpPr>
        <p:spPr>
          <a:xfrm>
            <a:off x="7215206" y="6191772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7525" y="0"/>
            <a:ext cx="9136475" cy="110799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66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Feria de la </a:t>
            </a:r>
            <a:r>
              <a:rPr lang="es-ES" sz="6600" b="1" dirty="0" err="1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antioqueñidad</a:t>
            </a:r>
            <a:endParaRPr lang="es-ES" sz="66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71600" y="836712"/>
            <a:ext cx="72008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96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GRACIAS…</a:t>
            </a:r>
            <a:endParaRPr lang="es-ES" sz="96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2780928"/>
            <a:ext cx="72008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96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Por su</a:t>
            </a:r>
            <a:endParaRPr lang="es-ES" sz="96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57858" y="4437112"/>
            <a:ext cx="72008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96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ASISTENCIA</a:t>
            </a:r>
            <a:endParaRPr lang="es-ES" sz="96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data:image/jpeg;base64,/9j/4AAQSkZJRgABAQAAAQABAAD/2wCEAAkGBhQSEBQUExIUFRUUFR0YGBcXGBcXFhcYGBgXFxcXFxgcHCYfFxwjGhQVHy8gIycpLCwsFx8xNTAqNSYsLCkBCQoKDgwOGg8PGiwkHyQpLCwpKS4tKSwsLCkpKSwsKSwpKSksLCwsLCksLCwsKSwpLCkpKSwsKSwsLCwpKSkpKf/AABEIALMBGgMBIgACEQEDEQH/xAAcAAAABwEBAAAAAAAAAAAAAAAAAgMEBQYHAQj/xABEEAACAQIDBQMJBgMHBAMBAAABAhEAAwQSIQUGMUFREyJhBzJScYGRobHRFCNCweHwFWJyJDM0c4KS8SVTg7JDRKI1/8QAGgEAAgMBAQAAAAAAAAAAAAAAAAECAwQFBv/EAC8RAAICAQMDAQYFBQAAAAAAAAABAhEDBBIhMUFRBRMyYXGhsRQigcHRQkNSkeH/2gAMAwEAAhEDEQA/AKhunsZbt0BhKgSR1jlWkLhUy5cq5YiIER6qznd/aws3ATw4H1VeF3gsBc3arHx91UybTEZpvtsFcNiiqCEcZ1HSSZA8JqtslWTe/a/2jEFx5oGVfUKrrGrl0GONhj+1Wf6/yNaARVA2L/irX9f5GryMUDwk+Gn1qnLCUnwjt+myUYO/J1607dTZnYYZVIhm77eto0PqAArO9hhLl8ZpyIM76EnKIgRzJJAA561qI2gmVmnRCFJ5ahCPZFxdaliwyXLRX6lnTqEWPQ37/WjA0wt7XtkMVJORsmgmWJgBY0OoNdO1VEgo4ZcsrAnvFgNZg+YdQYrR7OXg41okRSgNIYe9mRWggEA6xOvqJqg77+VX7DilspbFyBNzWCoJ0C8iYk+6o0M0cUovCoDdfeyzjrQuWm9YOjAjiCOIqeBoAODSq0kDSgpDFBRxSYNKCgA4oxFFB+dGoEcK1wUeix+/1oA6a4DQmgKAAaEUKH7/AGKBjfEWkiXyxzJgAe3lUXdtWPw37Y4/jUj50nvHt5EHZ6s0qTHKGB16cKzFEx0S2OdYttcbR2yqoZuKqQxhG0Gsx1rbpdPHNdzSrzf7JmbLk28JWaNcCjhdtH1Os/OkHxSDi6D/AFL9ao74XGqYbaMdwvxPmpkNwiQMyqLimRx16Ur9gxhS1GOu5mnOdSgk2cmQBZYffDM2oGUnlW16CC/uL6/wVe2f+P2LnYxVt+F61PQuKenZ7xIAIidCOFUDC/a7VzDG7iWurdvW0IloGYFoOkMCFI93WtV2Ov8AZ7P+Wv8A6isepwLDVNO/Bbilv7BdiWSqtmESfyqToqijVhZoSo7XBXa4KQzx8L+tHOJMUzz0C9MQe8002cUZnpJ3oGPNi/4m1/X+Rq7fZI4NHs/XwHuqjbCb+1Wv6/yNaPhsMbjqi8XMD286pnOUXUTs+nxi8cnLs/2LFufu990bhyd8jRkLAqhOWe9r3iT7BVjw+xSqsouDKxBy5NARliO9IEIojhpTrCWAiqq6BQAPYKdJWmOSSVHJzS3zciO/gerHOmZmzZuzOYHjKnPpqaMNisWk3pOkyp1jNlnv8sxiOtSYoyVL2svJVtQ0xuKGGwzO5kW01I00UcpPQda8w7X2m+Jv3L7+ddbMfAfhHsAA9lej95thfb7FzD9s1oGJZRJImY4jQxWfDyLWGP3e0kPQFUaSOPmuNNKruwM93a2newt9L1rUqe8pYKrjmraiRHu0Neh13twHZozYuxbLKGym8mYDmCA3EGR6wayHfHybPgcN2/2u3dGdVCi3lmTGjFm1B5dKo1++ZMHQacB++MmotAbttXys4O22Ww96834ciymYkALLFeM8prQdlYo3LasRBI/LrXkrAa37XP7xP/YV6x2GsWV48KBokR+/3zo9JqaOKYxUfv8A5rooo/OjCgQauGhXKAOGgD+/3woGuRQAYmq7t/eHs+4nnRx6VI7a2mLVsnnwA61E7RtYcBHuKSG7ocBjykTl4U6ITfZFWuXCSSZJPGaZNsu3fcLcDDQgMpiJ6kae+rNi8LhMha3dIaCQpYCfDvjSogLHOROh6jkfdTjKWN7oumUOPkjLu5ltM6riLgV1AYDIe6NQskaDjoKdYXyV51DLduxGneT4aUtiX7pg8q0HYCRYT1Vtj6nqV/V9hRwQl2KLgPJc1q7buZ7jdmwYKXTKcvAcK0PZuHKWraNxVFBjhIABinAFCaoz6nJnp5HdGiGKMPdDKKNRVo1Ziw7QFCgKAPF5bxopeki9EZqYCpakneky9FJpASW7x/tVr+r8jWg/xjsXBVwrjSYBIkdCCOBrPd3f8Va/q/I1ccfigGIKBtJ+WnDiaoydUdnQOsUvmSy72Yh+GJc+qB8gKFva+Kdgq3rzMxgAM0k1CWsRqFS2CToAp4wYgaeMjwBrSdwtmBAzOkXY1kyUBJGWI7pOWfEEVBRlJluXLixR6K/kTm7myblm397de5cbzszMyr/KoPz51LtcgEnlXKh9ts1+3esWGXtTabKTwVmELmI4cZ9nOtaVI4U5OTtkf/BcScamMtYtUttbVTZcErdEsxnXumCCGAJ9hg1Xf7yXYjEYu5fw1nD5LmWQHytm4vcIKwJJkweU86m7m5+MfZNzB3Th8U4I7N2ZgUGpOuU95fwnoYPDXNNoYfaWy2XN2ti3mKqA4aw0gkgoCUIIkwR1pkCBxmGuWWNt2kW+8oDZrZziVe3yIIMyOlR5p5tLHPdctcYs7akmBy7qgDQADkOtM6QDrZA/tNj/ADk/91r1lssRaT1V5GtXcjKw4qQ3uM/lXrHdrFC5h7bKQQQDI4EESDQMlFpSiD6UoKAG2N2rbsx2jZZ1mCdNBJgaasB7acYPGJdQOhzK3A1FbxbSWyLZa2lyXgBuKyQuYd090ZgWPIAmo3D74AQq2EUacHgDM7JPmaRlzt0VlPOgZbTQiq/sves3rwTs1AIGofMdQ5iMoMrkhumYcasUUCCxSV+6EWT0rt/EBfEngKi0uO14i4kLl7p85ZB1nxg/A06E2JbNxi3w7ABmB0DcxyPAwDTT7RhrqFCTYl5Kt3Rm4dSvsFHw28Cpca3et9myaZwO6RpHiumvMcKidrYe2rfd3BcDDNB10Jjzog6+3jRZW2MsXYCsQGzQxXgV80xwPLx4GklWuZgKOrVFlbEry8Okj4kVpGzVi0vqFZ3fHdkaka+4zWg7HvBrKEdBQizF3HlD9/s10igDTLjq0aipRqQHZrgNdoCgDxEzUQtUhtDZmQjKTrwB4+w8DUeywYOhoA5QoUKAJDd//E2v6vyNaCtskgAEkmABxJ5AVn+7yk4q0AJJbQDrrW77vbEXDjtbsdpHPgg+vU1VODlJHT0uojhxSb630HW627QsDO4BukevIPRHj1NWMGBrUWdokqrW1zhzAYMuUaxJM8J05nwphtX7Q17LZCXkVRnXtlRwZJMgAnhECVmDJq1KlSOdkyvJLdIkNo7aCutsMqliJLkKMpMaSRJPIU0zIuOuhNoWxca3lGGYIVVsvcLCQ7dYnmfCqTvFv3YXHH7VspWyjJN0ff5BwYBlyxq0QfbUVv3sjBPhxjMLdYLcg9m0FWZmIZRJzi4NWI1AA5TTKxtvPu9jtms1xbyqucHNYuFdbhYgm1MqpOYazw90Ftbei/ikUX2DBSGkCHuuoyK1wzrlWRpHHgSabXdrXTZW1cuMbSxlQxJjNlBaM2UZmgE6ToKjrlwn96AdBTAKxrlChSAFb95Edu9rg+yJGaycnsAlT7j8KwCtO8hodb99x/d/doSZ1c5yAOsANPrFAzfh+/3yo6n9/vjSY1owPOgYoBr+/lR4qNxW3LVrRrig8lkSTBMAcSYB91Q2O3rciLSR/M5/IUEXJIs9y6q8T+5+NRl7bgL9mhEkxJnnyEc6QwGLD2u1C5nQGR/NALR4HjPSmWD21bc/eqqNPdccJ5STwPrkU6IOXgkTgXGIW4GzLwIJ1E8T04waY4nbzW77Ad9J4GQwPMKTynrUXfxjJdL272cyVzzM5TBVvUZEUjtHaxumWVQYA0GukyS096dIEadTQRsdbZezc+8tlszTmBBiRAgk+a2ug5gaVDzXC861wtSsg2do6Cks1LIwpAK1ZtzMRNtkJ80x9PgRVZWpvdZSl3X/AOQSB4AxNJEsfvFuiujjXCa6KkaALRqKtGpAdoChQFAHkK/ce1pdh15OAJH9S032hYW4gZYMkaj5GpdhZyKQQ4ywNdCAQTIJiRodaj9q7JCjMnd1Ej8J14npFKwIS/gmTiNOtcweCe64S2jOx4KoJPwpx2rAMpMEcQYM8zHrrbNzt2rWEsrlX7x1Bd+ZMCR4CZ0qSViZmabq4nAMl9gBctjtAogjKNGbNwlSygjxB1Ew2xm8uJxDgNcPe0j9SJ90Vte2dlDEWiogOvetsRIVwCBI5gglSOYJFYzjsCtnEuQAqlQyrMZQ+pHhEEeynRGyw+Tves4XEjD3WPY3iQc5hbbwYIk6A+aR1I9sPvHb+xY4/ZL9wQBcWCRct5iT2dwfiIgHvakMJqvDGDmFPgTNG7dBwOnSQB8IoCixb075XcdbRLyKrKwYsGLEkJkhUj7sGSxEnWKrnZHiq69TE+7/AJo1gvcJFpGaOIRS3vgGprZ+4G0L/m4W4oka3fuxrGveMnjOgoGV98O3GJmknEcdK1bYfkPac2KxAUehZBJI04u0RzGg9taBsjcbBYaDbw9vMpkO47S4DrwZpI48qaVis8+7O3Sxl+Dawt5gfxZCq/7mgVaNj+RbHXSDdNvDqeOY53H+ldP/ANCt5U0drgUSSAOpIAp7QszrY3kKwiQb9y7fMarPZ2yesL3h/uq4Y7BpYGGtWbaoguQFUQAAp0j28fCnV3b1pdAS56IM36UTDrcv3FdkyKklRxJnr7qOEFMm2uBVk8gKYm+XOvDp9aPtgxaPsqPs4mlFWKRB7+7IU2WxHDIALpHK0GzC6B+J7LRcXQ6Bh+KmGzsSWQB/PUlHjQFkMFgOQOjDwYVdGhlIMEMIIPMEQRUTY3TspOVrneie8DwRE5j0ba/Gm4ldEXYxr282RiuYQSInTXmCOo4czSBuTy41IY+1hLJy3cUtsgTDugMdYPKnOA2Ph7yC5avG4jcGQqVPtApUxuEkk2iFZieZPrJNFKGrUm79kcmPrb6U4t7JtLwtr7ZPzo2kaKTlP/FL2sHcbhac+OUge86VdAirwAHqAHyrhp7Qoqibv3jxCr6z9JqQsbsj8Vwn+lY+ZNTFy6q+cyj1kCm7bXtDgSx/lBP6UUhqIrhNl2k4LJ6tr+lCyhONB5LbHvLGfhloiYy8+luyR4v9BUlsjZ7ISznM5iT+Q6UrroTjHkk67XKH61EsDJRqIho9IZ2gKFAUAeJcHjGtNmWJ8RII6GrFc2sl+y34XABKnXmNV9L1VVq6DQBMXNnLI76kT1101YevmTW54G+CishDKVBBBkERpB51guz7qN3bjFdIBjQjoegnUnnUrszeLEYX+6unL6Ld5deByk90nkByqUXQmbnbvUG2dZcy1m23rRTx48qzjYXlIv3L1u09i2xuHLKsRrGpAMzwq9ptFxxsN7CDU7QqIDewHBlTZsYRbbDKrdgpKNzUnhBHhyNPvJ7vLbxIazdtWVxFsHzLaqr29IZRyiYI9R51JYnFi6jW7mHuMrCCO7w68dDVFTcjEpeW7YYo1tpRiNY6MAYMjQ+2q22n8DbeLJh54nH6r+TYkgcNKPmqAsbSxOUThxmjvd6BPgOIFHy4t/RQeET7yanaMJMYjGKgl2Cjx/LrTD+Ls+lm2T/M+gHs40nhtgEHMwLnqxB/OpW3acDRR7x9aLAZLgcQ/n3coPJYHx40vZ3cQmXLOf5iTS1/EMilnhVGpJIAAA11ruDxJuKGQhgYgggg1Fkuauh3h9n2081RT1P3/wA0wAudPiPrRwLnT4iihWL43DdohXhNVu8HtmHQ6fiXX3jlVgAudPiK7kuH8I94+tNWgdMr9nGqfxj26H409S+eRmnl3ZOfjbX4U2fdZeSR6iKnuIbStb7btHF2syQL1sHLPB14lG/I8j6zWfbjb4XNn4nsLxIw9xsrKw1s3DzA5AsYb38tdjO6x6v/ALv1prd3CtsxZrQZjxJykn1k8aql1tGxZ92H2WRXXuvx/wAJMX9JnQ850pC7tS2vFxPQST8KLa3TUADJoOAkQPAU8sbICcLYHuqyzHtI9MVduf3VqB6T/kBThdgXH/vbrHwXQfDWpNUccFHvFIbQxxs2nu3NFtgsx46ASfE6UupLhBcPu1ZXiJ9etPreBReCgVQd3/K9h8Vf7EK9pie72gVQ8dDPHwOtXlC5GgEesUSg48MakPAI/f7NdDUzPadPiKAFz0fl9ajQWPp+VcNNQlw8h7xRuwu+Hv8AzpDsdrRqRw6MJzfClqQztAUKAoA8PUKFCgAU7w2LPAkx10nXQ69ToJ5CmlCgC3bmD/qGF4H70RHQA+5eIHWJre0jpXnncG8f4jhl5dqD7YI/SvQyUALW18KWtr4cvzpJDSy/kKYhQfWjqKKKOv50DDj6V27dCqSxgATNDNGv7/Sqtvfg7+Lw5TDOqnNBkkZlEhgGAPOPcaT4RKEVKSTdLyUjyi77/aWOHs/3Snvt6bD8MdAfefVRPJzvW2HurZY/d3GgSQAjGfgxgeuq7tHd2/hmC3rTJ0bih9TDQ+qZoqWLQ4u8j0cog+/TWue5T37j2MdLg/D+yjyn3+Pk9DJtJR5wI9Y/OmeP2iQ8pftIoSYfzfxSflwPLxrPMX5UwEAGHlsokm4InmYAJHqp/wCTfbt7GXrjXAmQaBQvM6mTz/XxrZHIpOjzGTRZcUXOapFxt7VuZQftOG4hZytqTMcx0J06cqVXaVwSGxGGkiV0bi2qyJHd1HvHWphbK+iOPQdNNetG+zqeKqT4gfs1aYiKTajEqq4izJ0PdaDJgZddToefMGjXdqNlg4qyrye8o7sd0RrOvH5eNS62F9FevAcevhRmw681X1wOnWgZXLe1HXMDjbJLAFcw80Cc50AzcV91HtbWutbJN/DrBg6MY1PzCn9jWf8AsyeiukfhFd7BeGVfcI04UCIvCbcRRF2/bJBAkBhrHAk/Pxil7e8OHJgXVnp8PbT42Vmcqz6hXFwyTIRf9ooGJ4XaFu6G7Ng2XQgcQfEcqzXy1bz5LK4VG713W5HK3qIJ/mIj2GtLxFwINAAToOWvKaynefyR4rFXnv8A2227u3mvbZAq6woYM3Dh5taNPt3XNlWRuqRj9wA1tfkj35e/h2s3AXfDhQWmSytOU6mZ7pB9nWqBtTyX46xOfDm4o/FaOdYHgIYe0Uy3c3juYDtWw5UG6FVs65/NzHTXTzj7xXQzQ9tD8lMpjLZ1PSFrayHiYPjpTtWB4Ga82Yzyi41xBvxHo27Y+YJrXPJFiHuYFHd3csSSWJPFjwPToK5s8EsauRdCe4vto0pNICjKKoLRWuTRFo1AHaAoUBQB4eoUKFAAoUKFAE/uF/8A0sL/AJo+Rr0MtwdR7+teedwz/wBSwv8Amj5Gtm2tZwvaN2ocOVzErmPdWASAOA4Ax1poC0KaXQ8PZUDh9t2bahAHAUERlYxkIVvEwzKPaKkcBtNLvmzoBxEcyDHLQgj2UxEkho4aKRT8qaYjaai4loEZrkx6gJMdfZSGkN95WxFyyyYUoH0BZjwBGsaHX11Xdw7d/Dl8JibdxA5L27kypJ85Q40zGC41njpVg2Zsy8jXhcuB0uOWQqSroCAMp68AQRzmq3jd9L+CxL2L/Z4hFAIde5cytwDjzS0coHEdaqlSakzoadSyQlhik+/x/QRw/lI7MtaxaJibeYr2ltQMwBIk227pHDgR7arO9e0cJedGwtns1QGe4qAkxlGUdCCZPWpXbm29n4q0zJYFu9HDKVcnTKVyyh1mZI0FUq83ADl8TzrLlm+lpo9DotNjveoyi11XYQuGTWq+RrCxad/SY/CF/KsqZa2PyRR9jHrafXmNGn5kVestrD+poinX99KOrUiKMo/KugeSFgaUmkFOlKUBYahP79tFoUAHmug0SmG0sQ5V0sx2mQkTqAY0n28qVA3RA74/bmNq5gArmzd79psqi4hUgjMTpEjx18Iqub/7EYWVx1g4nC4mVD27RbvyYbtBb0kenwYKOOlOfJztHaSXXtbQsXglzVLrBe44GqEqYCkAkGBqDrqKgsb5XsRhr960DaxKI5VC6tauQOBeOJGo80Tx0rZjxT31GnX1KJNVyV/CeVrGorI7piEKkDOArA8mLIBm4HQj21T8VfLMWY95mLMYAlmOZtBoNTwqw7271fbnDZGWDnYHKQrZQuS3lAOSRPe1JM1WG1rqY4KPKjTKWwpNeg/I3bjZ1rjEHjw1YnTwrz7FeiPJKsbNscfMHy5eFYdauEXYi7CuTXJrhrml4rbNHpO0eNKUhnaAoUBQB4eoUKFAAoUKFAE/uEP+pYX/ADR8jW+XNk2naXthjHE9NPZGg9cDpWB7hGNpYUn/ALg+RrcMbvVYsjvXFnpPr58OVO6JKEpcRRILsOz/ANpefXnqeesnX1gHlSqpZw8kALMcNSTqdBzOpPjUXsTbq4xC1typVoYRqB4T1HP10z3i2Hbxd3s0xRt31twLcjKwJJJI848wYOkcOsXLi0WY8V5Nk+PPHQf7x7TvW7CXEtuysQHC6MiHXM2hiOemnhRtvYfCHEYVrrMlyZsXASEkFWysfN1048ROtRW0d6mwFrD4cW5e2iC5nEIUVcrZGmCZiOXUUfePLtLApdw7BuzaTaOUHNEZSTwYA6Dg3uqtyu/sbMWncXFviLtbvn0sdb87QvYRrN+yzBT3bgYZrJ5rmHFW5Bh6ulQOM3xwmNskYiwi3kjKXLBSJGbK6d4GJhSNTFRexd/Ltu29i8xZGEKSodrcESuVj3gQCIPA9RpVbxLjOzBQuZiVTkoJJAPqnhVM83df6OxpvT6/JNNNdJJ9Qt0hS0TBJyzxCzpPjFNzXWaaLFYm7O+lSo5WneRnGf3tsnUGY8GA/MGsyNW7yXYspjo5OnyYfU1dglU0cz1TFv08vhybqE/fs6Uz2paxJj7O1oQIPaZjJJEGVGkCdOc8uNP1NR22tjHEG2Qyr2bZiCubN/ITI7h5jwFdM8QPdnrdy/elMxJ82YAnQSQJ05xTuPz/AHFVKxuQyhZvK2UIO8hObLmkv39S2cFuptp0qT2Xu89q4He/2kTqV7xEMILTwlpIjiB0oAmstA/v986Qv7QCwBJJYLoCYJ0EwIA8aqu+V/aEgWMOb1oqMwt3FttmkyCxbNER5oB461KMdzoi5JE5tHbAV7dsaG4YDMQqDUAwTxbXRRMnpxqOw+wMXa2g19cUr4e4ADYcEFBlUZkYSC2ZeBA0Y61Eb2bwbL7ezaxdsu9kjvANFgnKZLAg6ZRwmIqN8p9vEns8ZhsSWtqmi23CMqxmZ1IIN0QJI1jLwq/HjdpdL8lblfIrvx5QMXgMWYsqcOwAQ3VKhrn4slxW4eBE8TwFVXeTyl2cbh2FzDBLoBgZUuByRAi4Ya3lY5uHKm13ypX72GNrEDtCJy5VQLczIVAvAgnuk5pSJOhgcaRAUdW98fU10MWnSX5lTXfyVOd9ArNAjnz/ACFIlq6RRa2NkAEVuHkQ2uHwzWSTmtMR7GJZY9hI9lYhNXnyP7U7LaGWSBcQj1lDK/AvWHVxuBZjdM9CVyKOGoGuQajtuj0VaNSGd5VwV3lQFAHh6hQoUACr3ux5L7l4B8QxtIQCFEG4Z11nRNOutQG5FoNtDDhgCM869QpI+IBrd7LVJKyLZnO8G5FvDGbKxpnRixLEqp7S368oDrGphx0qvIpYiNSeHOfbWybUwRvWiqkBx3rbESFuLqhPUTx8Cao17cvEW7rutrMvFAhXn3iIkEQZUadKozY2+Udr0vVRx3CX6Efu5tj7JikbWPNuf0mJ06gwfZUpvw4TFC/YZkLydO62ZYHaLGuVvjHMGoy5u3ifxYW7PUKW9+XxpBdh3h/9e8P/AAOfy8az26o7SjillWXculPpyTe197ExeFUXlU3kVgIRpDErldXmFWB3lPhFQGA2i9jNlKjNEgqr6qcyMAdAynUHlTgbAxDQPs2JP/jcD4qAOBp5Y3IxbERhXE83KqPbLflUXvbsnBafFBwbVPmm0QLX9SeZJJJ1YzxpEmrtZ8lmIbzntW/azn5fnzp/hfJGJ+8xJPgiAfEsflS9hkfYb9U0sF7xnNAGSANSeA5mtfwHk0wdvzka4ersfkIHwqy4DZNmyItWraf0qAfeKsjpJPqzDl9dxr3It/QxXZu52Lvxkw9yDzYZF97RV73f3K+wAXb1wNedlQBfNUEhiBIlicvHoKv6Co/atkXLllJ1V88dIBWT/uNacenhB2zkar1bNqI7FwmT1ltBSymkl0Hs/etNu1zmPwg++rUrOY3QTau8drDqWczAJCqCzHLqYUamJ5VlG8Plhv3gVw4FlDwJhrkevzR7J9daxtHY1u/b7NxzBVhoyMPNZTyI/SvP+8Gw+wxCqVCku6XEXzUe2ROXU5VdGt3FU8A8SYrZpY43OpopnKVcFv8AJt5Q3t3exxdzNauMSty42tu4xJgk8VYmBJ7p8Do58oe28dgNoC9bxDG3cUZAYNsATNpkHvDaHXjpWb44KWyxkAGh4AyJ9vGltpbWvYgAXbgcDXuqqAsFy5mIEs2XSTNb/wAPHfuS47op3OqLXvzvhhtoYW1cKomIVeCljcDlgGRu4Fa3lBYNmkGBGtU2zte8lk2gwW2c3FQWUOIuZCdUDAAGONNpA5x6uPvojXQOC+061bDFGMdvYTbbsRN2OHv5/pSeaneHa5cYJbUu3JUUs3sC61Zdm+THHYgAtYFkH8VwhSB1Kat7IHsonNR6saRT81FZq1rZnkMTQ4jFOx5raUIvqzNmPtgeyrlsbycYHDhcuGRmUyHuDtHnrLTHsrNLUrsT2HnzBbOu3iBZs3LsmO4jMJ9YED21pO4fk9xOHdsXiVFrIhCWyQXJJEs0aLABjWTPLnr6WQogAAdBoPdTLb4+5K82Kgf7hMewVmyZ3JUSUaJjCtKKeopUiksIsIo8KVmsBoDJRqKoo1IZ2gKFAUAeHqFChQBK7r7TXD4u1decqkzGpAZSsxzjNPsrb9m4+3eQPadXU8wZ/wCK890vhMdctNmtuyHqpI+XGpJ0Jo9H27hpzbuVjm6O/mMuYm1ZZ1uB2iXUTEdRHTnPGtSW7eB1tA+okVPchUJ7047EWrQu4dhC/wB4uQNp6Y56c/X4VC7neUR3xHYYpgTcP3ThQqyATlPrjQ9RHOrH9ubg1ho56g6VQdubhPcuMbKZFOqhplDMkCOWmn6VCTafHQ2wePJicJcSXKfn4GvLco2aq3sTaeIWwi37Re6ohmXzXgedECCeYipBcVfbzbQXxYz9KlaMNEmXpve2jbXRnUHoNT7hSKbFuXP726SPRGg+FSGG2NaTgopbg2jAbaT8Nu43+mPnR1x19vMsAD+Y/SplLIEQAKVA0pWOiGXAYh/Pu5R0UR8ePxqQ2fshLWo1J4k6n307ilBQMLd80/0mozBYmFE1LFJEdRUFftvaMZC6ciOIH51ODSfJGSsl7WJB51Wt49wbeLu9obr22zZtACM3ZrbHHhAUU8t7Qt8zlPRgRTpMYvJ1PtFXJ07TIPnqZptjyRpaOe5tFUDsdXtcTyE5+nXpTfZXkqs33KW9qWrjJq620BI6fj051qG0sIuIsvauQVcQddQeRHQg61iO2tn4jZuOV0JNyycyMJAu2+Y06iQR+lTnq8sKVmvDpMebFJx99c15Xw+ReMN5CrUjtMXdPUIiLPqJmKnNn+SLZ1vKWtPeYc7rsQfWgIQ+6pPd7eyxi8Ml9WChhqrEBlbmp+vMa08ubatDg2Y/ygn5USzTfWRk2pdELYHZdnDrls2ktqOSKF+VLluZgDqajhi710xat5R6T8f9tOLe7eYzeZnPSe77uArO5jUDl3a1lfxhj0XvH4Ukdss2luw56Fu6KlbGyraRCCnYtjpUXNsntRBCzirnFltj+USR7TTnCbBCsHdi79WM+6pYCuVFux0AV2ufrQH5/lSGHWjUVaNSA7QFDlQFAHis4denzrn2denzoUKAB2C9PnQ7BenzoUKAJbdJcuPw5Gh7QfI1uC49/S+A+lChTAUXHv6XwH0pZce/X4D6UKFNDDrtB/S+A+lKLtG5PnfAfShQpCOjadz0vgPpSn8Tuel8B9KFCgALtO56XwH0oy7Tuel8B9K7QoEG/ilz0vgPpRv4pc9L4D6UKFABv4nc9L4D6Uc7Uuel8B9KFCmAlexBJ1g/6V+lMHA6L7h9KFCkMbMo6D3ChbtiRoOHQUKFMEOLQHRfcPpUhZxBUCIH+levqrlChgPP4lcBADaepfpQG1rvp/BfpQoUgODat3Tv/AfSjfxW56XwX6UKFAHP4rdjz/gv0oDat3TvfBfpQoUAdO1bs+d8F+ldXat30vgv0rtCgADat30/gv0rv8Wu+n8F+lChSA6Nq3fT+C/Sp+aFCgD/2Q=="/>
          <p:cNvSpPr>
            <a:spLocks noChangeAspect="1" noChangeArrowheads="1"/>
          </p:cNvSpPr>
          <p:nvPr/>
        </p:nvSpPr>
        <p:spPr bwMode="auto">
          <a:xfrm>
            <a:off x="307975" y="-1714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6" name="5 CuadroTexto"/>
          <p:cNvSpPr txBox="1"/>
          <p:nvPr/>
        </p:nvSpPr>
        <p:spPr>
          <a:xfrm>
            <a:off x="6084167" y="2952339"/>
            <a:ext cx="2402529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Tenis Azules o negros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39121" y="1322727"/>
            <a:ext cx="195919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6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GALA</a:t>
            </a:r>
            <a:endParaRPr lang="es-ES" sz="6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176430" y="1424235"/>
            <a:ext cx="347313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6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ED. FISICA</a:t>
            </a:r>
            <a:endParaRPr lang="es-ES" sz="6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084168" y="3465687"/>
            <a:ext cx="2402529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Sudadera Azul Oscuro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084168" y="3969743"/>
            <a:ext cx="2402529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Camiseta Blanca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235539" y="2672030"/>
            <a:ext cx="31835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Zapatos Negros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235539" y="3135237"/>
            <a:ext cx="31835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Jean Azul Oscuro Clásico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235538" y="3590433"/>
            <a:ext cx="3183569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Camisa Blanca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235538" y="4034892"/>
            <a:ext cx="3183569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err="1" smtClean="0">
                <a:solidFill>
                  <a:schemeClr val="bg1"/>
                </a:solidFill>
              </a:rPr>
              <a:t>Jomber</a:t>
            </a:r>
            <a:r>
              <a:rPr lang="es-CO" b="1" dirty="0" smtClean="0">
                <a:solidFill>
                  <a:schemeClr val="bg1"/>
                </a:solidFill>
              </a:rPr>
              <a:t> Diseñado por el colegio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235539" y="4473799"/>
            <a:ext cx="31835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Medias Blancas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2663491" y="4758243"/>
            <a:ext cx="457785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8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Chaqueta o </a:t>
            </a:r>
            <a:r>
              <a:rPr lang="es-ES" sz="48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Buso</a:t>
            </a:r>
            <a:endParaRPr lang="es-ES" sz="4800" b="1" cap="none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071707" y="5867980"/>
            <a:ext cx="31835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Azul Oscuro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436096" y="5867980"/>
            <a:ext cx="31835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CHAQUETA (Institucional)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347864" y="6372036"/>
            <a:ext cx="31835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Sin Publicidad.</a:t>
            </a:r>
            <a:endParaRPr lang="es-CO" b="1" dirty="0">
              <a:solidFill>
                <a:schemeClr val="bg1"/>
              </a:solidFill>
            </a:endParaRPr>
          </a:p>
        </p:txBody>
      </p:sp>
      <p:cxnSp>
        <p:nvCxnSpPr>
          <p:cNvPr id="22" name="21 Conector recto"/>
          <p:cNvCxnSpPr/>
          <p:nvPr/>
        </p:nvCxnSpPr>
        <p:spPr>
          <a:xfrm>
            <a:off x="899592" y="2132856"/>
            <a:ext cx="0" cy="25256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>
            <a:stCxn id="15" idx="1"/>
          </p:cNvCxnSpPr>
          <p:nvPr/>
        </p:nvCxnSpPr>
        <p:spPr>
          <a:xfrm flipH="1">
            <a:off x="899592" y="4658465"/>
            <a:ext cx="33594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>
            <a:stCxn id="14" idx="1"/>
          </p:cNvCxnSpPr>
          <p:nvPr/>
        </p:nvCxnSpPr>
        <p:spPr>
          <a:xfrm flipH="1">
            <a:off x="899592" y="4219558"/>
            <a:ext cx="3359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>
            <a:stCxn id="13" idx="1"/>
          </p:cNvCxnSpPr>
          <p:nvPr/>
        </p:nvCxnSpPr>
        <p:spPr>
          <a:xfrm flipH="1">
            <a:off x="899592" y="3775099"/>
            <a:ext cx="3359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>
            <a:stCxn id="12" idx="1"/>
          </p:cNvCxnSpPr>
          <p:nvPr/>
        </p:nvCxnSpPr>
        <p:spPr>
          <a:xfrm flipH="1">
            <a:off x="899592" y="3319903"/>
            <a:ext cx="335947" cy="17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>
            <a:stCxn id="11" idx="1"/>
          </p:cNvCxnSpPr>
          <p:nvPr/>
        </p:nvCxnSpPr>
        <p:spPr>
          <a:xfrm flipH="1">
            <a:off x="899592" y="2856696"/>
            <a:ext cx="33594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>
            <a:off x="5652120" y="2338390"/>
            <a:ext cx="0" cy="18811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>
            <a:stCxn id="10" idx="1"/>
          </p:cNvCxnSpPr>
          <p:nvPr/>
        </p:nvCxnSpPr>
        <p:spPr>
          <a:xfrm flipH="1">
            <a:off x="5652120" y="4154409"/>
            <a:ext cx="4320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>
            <a:stCxn id="9" idx="1"/>
          </p:cNvCxnSpPr>
          <p:nvPr/>
        </p:nvCxnSpPr>
        <p:spPr>
          <a:xfrm flipH="1">
            <a:off x="5652120" y="3650353"/>
            <a:ext cx="4320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>
            <a:stCxn id="6" idx="1"/>
          </p:cNvCxnSpPr>
          <p:nvPr/>
        </p:nvCxnSpPr>
        <p:spPr>
          <a:xfrm flipH="1" flipV="1">
            <a:off x="5652120" y="3135237"/>
            <a:ext cx="432047" cy="17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Flecha abajo"/>
          <p:cNvSpPr/>
          <p:nvPr/>
        </p:nvSpPr>
        <p:spPr>
          <a:xfrm>
            <a:off x="4860032" y="1196752"/>
            <a:ext cx="98585" cy="38884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43" name="42 Conector angular"/>
          <p:cNvCxnSpPr>
            <a:stCxn id="17" idx="2"/>
            <a:endCxn id="18" idx="0"/>
          </p:cNvCxnSpPr>
          <p:nvPr/>
        </p:nvCxnSpPr>
        <p:spPr>
          <a:xfrm rot="5400000">
            <a:off x="3668585" y="4584146"/>
            <a:ext cx="278740" cy="2288928"/>
          </a:xfrm>
          <a:prstGeom prst="bentConnector3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angular"/>
          <p:cNvCxnSpPr>
            <a:stCxn id="17" idx="2"/>
            <a:endCxn id="19" idx="0"/>
          </p:cNvCxnSpPr>
          <p:nvPr/>
        </p:nvCxnSpPr>
        <p:spPr>
          <a:xfrm rot="16200000" flipH="1">
            <a:off x="5850779" y="4690879"/>
            <a:ext cx="278740" cy="2075461"/>
          </a:xfrm>
          <a:prstGeom prst="bentConnector3">
            <a:avLst/>
          </a:prstGeom>
          <a:ln>
            <a:solidFill>
              <a:schemeClr val="accent6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angular"/>
          <p:cNvCxnSpPr>
            <a:stCxn id="19" idx="2"/>
          </p:cNvCxnSpPr>
          <p:nvPr/>
        </p:nvCxnSpPr>
        <p:spPr>
          <a:xfrm rot="5400000">
            <a:off x="6619961" y="6148783"/>
            <a:ext cx="319390" cy="496448"/>
          </a:xfrm>
          <a:prstGeom prst="bentConnector2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angular"/>
          <p:cNvCxnSpPr>
            <a:stCxn id="18" idx="2"/>
            <a:endCxn id="20" idx="1"/>
          </p:cNvCxnSpPr>
          <p:nvPr/>
        </p:nvCxnSpPr>
        <p:spPr>
          <a:xfrm rot="16200000" flipH="1">
            <a:off x="2845982" y="6054820"/>
            <a:ext cx="319390" cy="684373"/>
          </a:xfrm>
          <a:prstGeom prst="bentConnector2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>
            <a:hlinkClick r:id="rId2" action="ppaction://hlinksldjump"/>
          </p:cNvPr>
          <p:cNvSpPr txBox="1"/>
          <p:nvPr/>
        </p:nvSpPr>
        <p:spPr>
          <a:xfrm>
            <a:off x="7092280" y="6309320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42" name="Elipse 41"/>
          <p:cNvSpPr/>
          <p:nvPr/>
        </p:nvSpPr>
        <p:spPr>
          <a:xfrm>
            <a:off x="7578588" y="89337"/>
            <a:ext cx="1457908" cy="1323439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705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-36564" y="9303"/>
            <a:ext cx="91450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FALTAS QUE MAS SE COMETEN</a:t>
            </a:r>
            <a:endParaRPr lang="es-ES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AutoShape 4" descr="data:image/jpeg;base64,/9j/4AAQSkZJRgABAQAAAQABAAD/2wCEAAkGBhQSEBQUExIUFRUUFR0YGBcXGBcXFhcYGBgXFxcXFxgcHCYfFxwjGhQVHy8gIycpLCwsFx8xNTAqNSYsLCkBCQoKDgwOGg8PGiwkHyQpLCwpKS4tKSwsLCkpKSwsKSwpKSksLCwsLCksLCwsKSwpLCkpKSwsKSwsLCwpKSkpKf/AABEIALMBGgMBIgACEQEDEQH/xAAcAAAABwEBAAAAAAAAAAAAAAAAAgMEBQYHAQj/xABEEAACAQIDBQMJBgMHBAMBAAABAhEAAwQSIQUGMUFREyJhBzJScYGRobHRFCNCweHwFWJyJDM0c4KS8SVTg7JDRKI1/8QAGgEAAgMBAQAAAAAAAAAAAAAAAAECAwQFBv/EAC8RAAICAQMDAQYFBQAAAAAAAAABAhEDBBIhMUFRBRMyYXGhsRQigcHRQkNSkeH/2gAMAwEAAhEDEQA/AKhunsZbt0BhKgSR1jlWkLhUy5cq5YiIER6qznd/aws3ATw4H1VeF3gsBc3arHx91UybTEZpvtsFcNiiqCEcZ1HSSZA8JqtslWTe/a/2jEFx5oGVfUKrrGrl0GONhj+1Wf6/yNaARVA2L/irX9f5GryMUDwk+Gn1qnLCUnwjt+myUYO/J1607dTZnYYZVIhm77eto0PqAArO9hhLl8ZpyIM76EnKIgRzJJAA561qI2gmVmnRCFJ5ahCPZFxdaliwyXLRX6lnTqEWPQ37/WjA0wt7XtkMVJORsmgmWJgBY0OoNdO1VEgo4ZcsrAnvFgNZg+YdQYrR7OXg41okRSgNIYe9mRWggEA6xOvqJqg77+VX7DilspbFyBNzWCoJ0C8iYk+6o0M0cUovCoDdfeyzjrQuWm9YOjAjiCOIqeBoAODSq0kDSgpDFBRxSYNKCgA4oxFFB+dGoEcK1wUeix+/1oA6a4DQmgKAAaEUKH7/AGKBjfEWkiXyxzJgAe3lUXdtWPw37Y4/jUj50nvHt5EHZ6s0qTHKGB16cKzFEx0S2OdYttcbR2yqoZuKqQxhG0Gsx1rbpdPHNdzSrzf7JmbLk28JWaNcCjhdtH1Os/OkHxSDi6D/AFL9ao74XGqYbaMdwvxPmpkNwiQMyqLimRx16Ur9gxhS1GOu5mnOdSgk2cmQBZYffDM2oGUnlW16CC/uL6/wVe2f+P2LnYxVt+F61PQuKenZ7xIAIidCOFUDC/a7VzDG7iWurdvW0IloGYFoOkMCFI93WtV2Ov8AZ7P+Wv8A6isepwLDVNO/Bbilv7BdiWSqtmESfyqToqijVhZoSo7XBXa4KQzx8L+tHOJMUzz0C9MQe8002cUZnpJ3oGPNi/4m1/X+Rq7fZI4NHs/XwHuqjbCb+1Wv6/yNaPhsMbjqi8XMD286pnOUXUTs+nxi8cnLs/2LFufu990bhyd8jRkLAqhOWe9r3iT7BVjw+xSqsouDKxBy5NARliO9IEIojhpTrCWAiqq6BQAPYKdJWmOSSVHJzS3zciO/gerHOmZmzZuzOYHjKnPpqaMNisWk3pOkyp1jNlnv8sxiOtSYoyVL2svJVtQ0xuKGGwzO5kW01I00UcpPQda8w7X2m+Jv3L7+ddbMfAfhHsAA9lej95thfb7FzD9s1oGJZRJImY4jQxWfDyLWGP3e0kPQFUaSOPmuNNKruwM93a2newt9L1rUqe8pYKrjmraiRHu0Neh13twHZozYuxbLKGym8mYDmCA3EGR6wayHfHybPgcN2/2u3dGdVCi3lmTGjFm1B5dKo1++ZMHQacB++MmotAbttXys4O22Ww96834ciymYkALLFeM8prQdlYo3LasRBI/LrXkrAa37XP7xP/YV6x2GsWV48KBokR+/3zo9JqaOKYxUfv8A5rooo/OjCgQauGhXKAOGgD+/3woGuRQAYmq7t/eHs+4nnRx6VI7a2mLVsnnwA61E7RtYcBHuKSG7ocBjykTl4U6ITfZFWuXCSSZJPGaZNsu3fcLcDDQgMpiJ6kae+rNi8LhMha3dIaCQpYCfDvjSogLHOROh6jkfdTjKWN7oumUOPkjLu5ltM6riLgV1AYDIe6NQskaDjoKdYXyV51DLduxGneT4aUtiX7pg8q0HYCRYT1Vtj6nqV/V9hRwQl2KLgPJc1q7buZ7jdmwYKXTKcvAcK0PZuHKWraNxVFBjhIABinAFCaoz6nJnp5HdGiGKMPdDKKNRVo1Ziw7QFCgKAPF5bxopeki9EZqYCpakneky9FJpASW7x/tVr+r8jWg/xjsXBVwrjSYBIkdCCOBrPd3f8Va/q/I1ccfigGIKBtJ+WnDiaoydUdnQOsUvmSy72Yh+GJc+qB8gKFva+Kdgq3rzMxgAM0k1CWsRqFS2CToAp4wYgaeMjwBrSdwtmBAzOkXY1kyUBJGWI7pOWfEEVBRlJluXLixR6K/kTm7myblm397de5cbzszMyr/KoPz51LtcgEnlXKh9ts1+3esWGXtTabKTwVmELmI4cZ9nOtaVI4U5OTtkf/BcScamMtYtUttbVTZcErdEsxnXumCCGAJ9hg1Xf7yXYjEYu5fw1nD5LmWQHytm4vcIKwJJkweU86m7m5+MfZNzB3Th8U4I7N2ZgUGpOuU95fwnoYPDXNNoYfaWy2XN2ti3mKqA4aw0gkgoCUIIkwR1pkCBxmGuWWNt2kW+8oDZrZziVe3yIIMyOlR5p5tLHPdctcYs7akmBy7qgDQADkOtM6QDrZA/tNj/ADk/91r1lssRaT1V5GtXcjKw4qQ3uM/lXrHdrFC5h7bKQQQDI4EESDQMlFpSiD6UoKAG2N2rbsx2jZZ1mCdNBJgaasB7acYPGJdQOhzK3A1FbxbSWyLZa2lyXgBuKyQuYd090ZgWPIAmo3D74AQq2EUacHgDM7JPmaRlzt0VlPOgZbTQiq/sves3rwTs1AIGofMdQ5iMoMrkhumYcasUUCCxSV+6EWT0rt/EBfEngKi0uO14i4kLl7p85ZB1nxg/A06E2JbNxi3w7ABmB0DcxyPAwDTT7RhrqFCTYl5Kt3Rm4dSvsFHw28Cpca3et9myaZwO6RpHiumvMcKidrYe2rfd3BcDDNB10Jjzog6+3jRZW2MsXYCsQGzQxXgV80xwPLx4GklWuZgKOrVFlbEry8Okj4kVpGzVi0vqFZ3fHdkaka+4zWg7HvBrKEdBQizF3HlD9/s10igDTLjq0aipRqQHZrgNdoCgDxEzUQtUhtDZmQjKTrwB4+w8DUeywYOhoA5QoUKAJDd//E2v6vyNaCtskgAEkmABxJ5AVn+7yk4q0AJJbQDrrW77vbEXDjtbsdpHPgg+vU1VODlJHT0uojhxSb630HW627QsDO4BukevIPRHj1NWMGBrUWdokqrW1zhzAYMuUaxJM8J05nwphtX7Q17LZCXkVRnXtlRwZJMgAnhECVmDJq1KlSOdkyvJLdIkNo7aCutsMqliJLkKMpMaSRJPIU0zIuOuhNoWxca3lGGYIVVsvcLCQ7dYnmfCqTvFv3YXHH7VspWyjJN0ff5BwYBlyxq0QfbUVv3sjBPhxjMLdYLcg9m0FWZmIZRJzi4NWI1AA5TTKxtvPu9jtms1xbyqucHNYuFdbhYgm1MqpOYazw90Ftbei/ikUX2DBSGkCHuuoyK1wzrlWRpHHgSabXdrXTZW1cuMbSxlQxJjNlBaM2UZmgE6ToKjrlwn96AdBTAKxrlChSAFb95Edu9rg+yJGaycnsAlT7j8KwCtO8hodb99x/d/doSZ1c5yAOsANPrFAzfh+/3yo6n9/vjSY1owPOgYoBr+/lR4qNxW3LVrRrig8lkSTBMAcSYB91Q2O3rciLSR/M5/IUEXJIs9y6q8T+5+NRl7bgL9mhEkxJnnyEc6QwGLD2u1C5nQGR/NALR4HjPSmWD21bc/eqqNPdccJ5STwPrkU6IOXgkTgXGIW4GzLwIJ1E8T04waY4nbzW77Ad9J4GQwPMKTynrUXfxjJdL272cyVzzM5TBVvUZEUjtHaxumWVQYA0GukyS096dIEadTQRsdbZezc+8tlszTmBBiRAgk+a2ug5gaVDzXC861wtSsg2do6Cks1LIwpAK1ZtzMRNtkJ80x9PgRVZWpvdZSl3X/AOQSB4AxNJEsfvFuiujjXCa6KkaALRqKtGpAdoChQFAHkK/ce1pdh15OAJH9S032hYW4gZYMkaj5GpdhZyKQQ4ywNdCAQTIJiRodaj9q7JCjMnd1Ej8J14npFKwIS/gmTiNOtcweCe64S2jOx4KoJPwpx2rAMpMEcQYM8zHrrbNzt2rWEsrlX7x1Bd+ZMCR4CZ0qSViZmabq4nAMl9gBctjtAogjKNGbNwlSygjxB1Ew2xm8uJxDgNcPe0j9SJ90Vte2dlDEWiogOvetsRIVwCBI5gglSOYJFYzjsCtnEuQAqlQyrMZQ+pHhEEeynRGyw+Tves4XEjD3WPY3iQc5hbbwYIk6A+aR1I9sPvHb+xY4/ZL9wQBcWCRct5iT2dwfiIgHvakMJqvDGDmFPgTNG7dBwOnSQB8IoCixb075XcdbRLyKrKwYsGLEkJkhUj7sGSxEnWKrnZHiq69TE+7/AJo1gvcJFpGaOIRS3vgGprZ+4G0L/m4W4oka3fuxrGveMnjOgoGV98O3GJmknEcdK1bYfkPac2KxAUehZBJI04u0RzGg9taBsjcbBYaDbw9vMpkO47S4DrwZpI48qaVis8+7O3Sxl+Dawt5gfxZCq/7mgVaNj+RbHXSDdNvDqeOY53H+ldP/ANCt5U0drgUSSAOpIAp7QszrY3kKwiQb9y7fMarPZ2yesL3h/uq4Y7BpYGGtWbaoguQFUQAAp0j28fCnV3b1pdAS56IM36UTDrcv3FdkyKklRxJnr7qOEFMm2uBVk8gKYm+XOvDp9aPtgxaPsqPs4mlFWKRB7+7IU2WxHDIALpHK0GzC6B+J7LRcXQ6Bh+KmGzsSWQB/PUlHjQFkMFgOQOjDwYVdGhlIMEMIIPMEQRUTY3TspOVrneie8DwRE5j0ba/Gm4ldEXYxr282RiuYQSInTXmCOo4czSBuTy41IY+1hLJy3cUtsgTDugMdYPKnOA2Ph7yC5avG4jcGQqVPtApUxuEkk2iFZieZPrJNFKGrUm79kcmPrb6U4t7JtLwtr7ZPzo2kaKTlP/FL2sHcbhac+OUge86VdAirwAHqAHyrhp7Qoqibv3jxCr6z9JqQsbsj8Vwn+lY+ZNTFy6q+cyj1kCm7bXtDgSx/lBP6UUhqIrhNl2k4LJ6tr+lCyhONB5LbHvLGfhloiYy8+luyR4v9BUlsjZ7ISznM5iT+Q6UrroTjHkk67XKH61EsDJRqIho9IZ2gKFAUAeJcHjGtNmWJ8RII6GrFc2sl+y34XABKnXmNV9L1VVq6DQBMXNnLI76kT1101YevmTW54G+CishDKVBBBkERpB51guz7qN3bjFdIBjQjoegnUnnUrszeLEYX+6unL6Ld5deByk90nkByqUXQmbnbvUG2dZcy1m23rRTx48qzjYXlIv3L1u09i2xuHLKsRrGpAMzwq9ptFxxsN7CDU7QqIDewHBlTZsYRbbDKrdgpKNzUnhBHhyNPvJ7vLbxIazdtWVxFsHzLaqr29IZRyiYI9R51JYnFi6jW7mHuMrCCO7w68dDVFTcjEpeW7YYo1tpRiNY6MAYMjQ+2q22n8DbeLJh54nH6r+TYkgcNKPmqAsbSxOUThxmjvd6BPgOIFHy4t/RQeET7yanaMJMYjGKgl2Cjx/LrTD+Ls+lm2T/M+gHs40nhtgEHMwLnqxB/OpW3acDRR7x9aLAZLgcQ/n3coPJYHx40vZ3cQmXLOf5iTS1/EMilnhVGpJIAAA11ruDxJuKGQhgYgggg1Fkuauh3h9n2081RT1P3/wA0wAudPiPrRwLnT4iihWL43DdohXhNVu8HtmHQ6fiXX3jlVgAudPiK7kuH8I94+tNWgdMr9nGqfxj26H409S+eRmnl3ZOfjbX4U2fdZeSR6iKnuIbStb7btHF2syQL1sHLPB14lG/I8j6zWfbjb4XNn4nsLxIw9xsrKw1s3DzA5AsYb38tdjO6x6v/ALv1prd3CtsxZrQZjxJykn1k8aql1tGxZ92H2WRXXuvx/wAJMX9JnQ850pC7tS2vFxPQST8KLa3TUADJoOAkQPAU8sbICcLYHuqyzHtI9MVduf3VqB6T/kBThdgXH/vbrHwXQfDWpNUccFHvFIbQxxs2nu3NFtgsx46ASfE6UupLhBcPu1ZXiJ9etPreBReCgVQd3/K9h8Vf7EK9pie72gVQ8dDPHwOtXlC5GgEesUSg48MakPAI/f7NdDUzPadPiKAFz0fl9ajQWPp+VcNNQlw8h7xRuwu+Hv8AzpDsdrRqRw6MJzfClqQztAUKAoA8PUKFCgAU7w2LPAkx10nXQ69ToJ5CmlCgC3bmD/qGF4H70RHQA+5eIHWJre0jpXnncG8f4jhl5dqD7YI/SvQyUALW18KWtr4cvzpJDSy/kKYhQfWjqKKKOv50DDj6V27dCqSxgATNDNGv7/Sqtvfg7+Lw5TDOqnNBkkZlEhgGAPOPcaT4RKEVKSTdLyUjyi77/aWOHs/3Snvt6bD8MdAfefVRPJzvW2HurZY/d3GgSQAjGfgxgeuq7tHd2/hmC3rTJ0bih9TDQ+qZoqWLQ4u8j0cog+/TWue5T37j2MdLg/D+yjyn3+Pk9DJtJR5wI9Y/OmeP2iQ8pftIoSYfzfxSflwPLxrPMX5UwEAGHlsokm4InmYAJHqp/wCTfbt7GXrjXAmQaBQvM6mTz/XxrZHIpOjzGTRZcUXOapFxt7VuZQftOG4hZytqTMcx0J06cqVXaVwSGxGGkiV0bi2qyJHd1HvHWphbK+iOPQdNNetG+zqeKqT4gfs1aYiKTajEqq4izJ0PdaDJgZddToefMGjXdqNlg4qyrye8o7sd0RrOvH5eNS62F9FevAcevhRmw681X1wOnWgZXLe1HXMDjbJLAFcw80Cc50AzcV91HtbWutbJN/DrBg6MY1PzCn9jWf8AsyeiukfhFd7BeGVfcI04UCIvCbcRRF2/bJBAkBhrHAk/Pxil7e8OHJgXVnp8PbT42Vmcqz6hXFwyTIRf9ooGJ4XaFu6G7Ng2XQgcQfEcqzXy1bz5LK4VG713W5HK3qIJ/mIj2GtLxFwINAAToOWvKaynefyR4rFXnv8A2227u3mvbZAq6woYM3Dh5taNPt3XNlWRuqRj9wA1tfkj35e/h2s3AXfDhQWmSytOU6mZ7pB9nWqBtTyX46xOfDm4o/FaOdYHgIYe0Uy3c3juYDtWw5UG6FVs65/NzHTXTzj7xXQzQ9tD8lMpjLZ1PSFrayHiYPjpTtWB4Ga82Yzyi41xBvxHo27Y+YJrXPJFiHuYFHd3csSSWJPFjwPToK5s8EsauRdCe4vto0pNICjKKoLRWuTRFo1AHaAoUBQB4eoUKFAAoUKFAE/uF/8A0sL/AJo+Rr0MtwdR7+teedwz/wBSwv8Amj5Gtm2tZwvaN2ocOVzErmPdWASAOA4Ax1poC0KaXQ8PZUDh9t2bahAHAUERlYxkIVvEwzKPaKkcBtNLvmzoBxEcyDHLQgj2UxEkho4aKRT8qaYjaai4loEZrkx6gJMdfZSGkN95WxFyyyYUoH0BZjwBGsaHX11Xdw7d/Dl8JibdxA5L27kypJ85Q40zGC41njpVg2Zsy8jXhcuB0uOWQqSroCAMp68AQRzmq3jd9L+CxL2L/Z4hFAIde5cytwDjzS0coHEdaqlSakzoadSyQlhik+/x/QRw/lI7MtaxaJibeYr2ltQMwBIk227pHDgR7arO9e0cJedGwtns1QGe4qAkxlGUdCCZPWpXbm29n4q0zJYFu9HDKVcnTKVyyh1mZI0FUq83ADl8TzrLlm+lpo9DotNjveoyi11XYQuGTWq+RrCxad/SY/CF/KsqZa2PyRR9jHrafXmNGn5kVestrD+poinX99KOrUiKMo/KugeSFgaUmkFOlKUBYahP79tFoUAHmug0SmG0sQ5V0sx2mQkTqAY0n28qVA3RA74/bmNq5gArmzd79psqi4hUgjMTpEjx18Iqub/7EYWVx1g4nC4mVD27RbvyYbtBb0kenwYKOOlOfJztHaSXXtbQsXglzVLrBe44GqEqYCkAkGBqDrqKgsb5XsRhr960DaxKI5VC6tauQOBeOJGo80Tx0rZjxT31GnX1KJNVyV/CeVrGorI7piEKkDOArA8mLIBm4HQj21T8VfLMWY95mLMYAlmOZtBoNTwqw7271fbnDZGWDnYHKQrZQuS3lAOSRPe1JM1WG1rqY4KPKjTKWwpNeg/I3bjZ1rjEHjw1YnTwrz7FeiPJKsbNscfMHy5eFYdauEXYi7CuTXJrhrml4rbNHpO0eNKUhnaAoUBQB4eoUKFAAoUKFAE/uEP+pYX/ADR8jW+XNk2naXthjHE9NPZGg9cDpWB7hGNpYUn/ALg+RrcMbvVYsjvXFnpPr58OVO6JKEpcRRILsOz/ANpefXnqeesnX1gHlSqpZw8kALMcNSTqdBzOpPjUXsTbq4xC1typVoYRqB4T1HP10z3i2Hbxd3s0xRt31twLcjKwJJJI848wYOkcOsXLi0WY8V5Nk+PPHQf7x7TvW7CXEtuysQHC6MiHXM2hiOemnhRtvYfCHEYVrrMlyZsXASEkFWysfN1048ROtRW0d6mwFrD4cW5e2iC5nEIUVcrZGmCZiOXUUfePLtLApdw7BuzaTaOUHNEZSTwYA6Dg3uqtyu/sbMWncXFviLtbvn0sdb87QvYRrN+yzBT3bgYZrJ5rmHFW5Bh6ulQOM3xwmNskYiwi3kjKXLBSJGbK6d4GJhSNTFRexd/Ltu29i8xZGEKSodrcESuVj3gQCIPA9RpVbxLjOzBQuZiVTkoJJAPqnhVM83df6OxpvT6/JNNNdJJ9Qt0hS0TBJyzxCzpPjFNzXWaaLFYm7O+lSo5WneRnGf3tsnUGY8GA/MGsyNW7yXYspjo5OnyYfU1dglU0cz1TFv08vhybqE/fs6Uz2paxJj7O1oQIPaZjJJEGVGkCdOc8uNP1NR22tjHEG2Qyr2bZiCubN/ITI7h5jwFdM8QPdnrdy/elMxJ82YAnQSQJ05xTuPz/AHFVKxuQyhZvK2UIO8hObLmkv39S2cFuptp0qT2Xu89q4He/2kTqV7xEMILTwlpIjiB0oAmstA/v986Qv7QCwBJJYLoCYJ0EwIA8aqu+V/aEgWMOb1oqMwt3FttmkyCxbNER5oB461KMdzoi5JE5tHbAV7dsaG4YDMQqDUAwTxbXRRMnpxqOw+wMXa2g19cUr4e4ADYcEFBlUZkYSC2ZeBA0Y61Eb2bwbL7ezaxdsu9kjvANFgnKZLAg6ZRwmIqN8p9vEns8ZhsSWtqmi23CMqxmZ1IIN0QJI1jLwq/HjdpdL8lblfIrvx5QMXgMWYsqcOwAQ3VKhrn4slxW4eBE8TwFVXeTyl2cbh2FzDBLoBgZUuByRAi4Ya3lY5uHKm13ypX72GNrEDtCJy5VQLczIVAvAgnuk5pSJOhgcaRAUdW98fU10MWnSX5lTXfyVOd9ArNAjnz/ACFIlq6RRa2NkAEVuHkQ2uHwzWSTmtMR7GJZY9hI9lYhNXnyP7U7LaGWSBcQj1lDK/AvWHVxuBZjdM9CVyKOGoGuQajtuj0VaNSGd5VwV3lQFAHh6hQoUACr3ux5L7l4B8QxtIQCFEG4Z11nRNOutQG5FoNtDDhgCM869QpI+IBrd7LVJKyLZnO8G5FvDGbKxpnRixLEqp7S368oDrGphx0qvIpYiNSeHOfbWybUwRvWiqkBx3rbESFuLqhPUTx8Cao17cvEW7rutrMvFAhXn3iIkEQZUadKozY2+Udr0vVRx3CX6Efu5tj7JikbWPNuf0mJ06gwfZUpvw4TFC/YZkLydO62ZYHaLGuVvjHMGoy5u3ifxYW7PUKW9+XxpBdh3h/9e8P/AAOfy8az26o7SjillWXculPpyTe197ExeFUXlU3kVgIRpDErldXmFWB3lPhFQGA2i9jNlKjNEgqr6qcyMAdAynUHlTgbAxDQPs2JP/jcD4qAOBp5Y3IxbERhXE83KqPbLflUXvbsnBafFBwbVPmm0QLX9SeZJJJ1YzxpEmrtZ8lmIbzntW/azn5fnzp/hfJGJ+8xJPgiAfEsflS9hkfYb9U0sF7xnNAGSANSeA5mtfwHk0wdvzka4ersfkIHwqy4DZNmyItWraf0qAfeKsjpJPqzDl9dxr3It/QxXZu52Lvxkw9yDzYZF97RV73f3K+wAXb1wNedlQBfNUEhiBIlicvHoKv6Co/atkXLllJ1V88dIBWT/uNacenhB2zkar1bNqI7FwmT1ltBSymkl0Hs/etNu1zmPwg++rUrOY3QTau8drDqWczAJCqCzHLqYUamJ5VlG8Plhv3gVw4FlDwJhrkevzR7J9daxtHY1u/b7NxzBVhoyMPNZTyI/SvP+8Gw+wxCqVCku6XEXzUe2ROXU5VdGt3FU8A8SYrZpY43OpopnKVcFv8AJt5Q3t3exxdzNauMSty42tu4xJgk8VYmBJ7p8Do58oe28dgNoC9bxDG3cUZAYNsATNpkHvDaHXjpWb44KWyxkAGh4AyJ9vGltpbWvYgAXbgcDXuqqAsFy5mIEs2XSTNb/wAPHfuS47op3OqLXvzvhhtoYW1cKomIVeCljcDlgGRu4Fa3lBYNmkGBGtU2zte8lk2gwW2c3FQWUOIuZCdUDAAGONNpA5x6uPvojXQOC+061bDFGMdvYTbbsRN2OHv5/pSeaneHa5cYJbUu3JUUs3sC61Zdm+THHYgAtYFkH8VwhSB1Kat7IHsonNR6saRT81FZq1rZnkMTQ4jFOx5raUIvqzNmPtgeyrlsbycYHDhcuGRmUyHuDtHnrLTHsrNLUrsT2HnzBbOu3iBZs3LsmO4jMJ9YED21pO4fk9xOHdsXiVFrIhCWyQXJJEs0aLABjWTPLnr6WQogAAdBoPdTLb4+5K82Kgf7hMewVmyZ3JUSUaJjCtKKeopUiksIsIo8KVmsBoDJRqKoo1IZ2gKFAUAeHqFChQBK7r7TXD4u1decqkzGpAZSsxzjNPsrb9m4+3eQPadXU8wZ/wCK890vhMdctNmtuyHqpI+XGpJ0Jo9H27hpzbuVjm6O/mMuYm1ZZ1uB2iXUTEdRHTnPGtSW7eB1tA+okVPchUJ7047EWrQu4dhC/wB4uQNp6Y56c/X4VC7neUR3xHYYpgTcP3ThQqyATlPrjQ9RHOrH9ubg1ho56g6VQdubhPcuMbKZFOqhplDMkCOWmn6VCTafHQ2wePJicJcSXKfn4GvLco2aq3sTaeIWwi37Re6ohmXzXgedECCeYipBcVfbzbQXxYz9KlaMNEmXpve2jbXRnUHoNT7hSKbFuXP726SPRGg+FSGG2NaTgopbg2jAbaT8Nu43+mPnR1x19vMsAD+Y/SplLIEQAKVA0pWOiGXAYh/Pu5R0UR8ePxqQ2fshLWo1J4k6n307ilBQMLd80/0mozBYmFE1LFJEdRUFftvaMZC6ciOIH51ODSfJGSsl7WJB51Wt49wbeLu9obr22zZtACM3ZrbHHhAUU8t7Qt8zlPRgRTpMYvJ1PtFXJ07TIPnqZptjyRpaOe5tFUDsdXtcTyE5+nXpTfZXkqs33KW9qWrjJq620BI6fj051qG0sIuIsvauQVcQddQeRHQg61iO2tn4jZuOV0JNyycyMJAu2+Y06iQR+lTnq8sKVmvDpMebFJx99c15Xw+ReMN5CrUjtMXdPUIiLPqJmKnNn+SLZ1vKWtPeYc7rsQfWgIQ+6pPd7eyxi8Ml9WChhqrEBlbmp+vMa08ubatDg2Y/ygn5USzTfWRk2pdELYHZdnDrls2ktqOSKF+VLluZgDqajhi710xat5R6T8f9tOLe7eYzeZnPSe77uArO5jUDl3a1lfxhj0XvH4Ukdss2luw56Fu6KlbGyraRCCnYtjpUXNsntRBCzirnFltj+USR7TTnCbBCsHdi79WM+6pYCuVFux0AV2ufrQH5/lSGHWjUVaNSA7QFDlQFAHis4denzrn2denzoUKAB2C9PnQ7BenzoUKAJbdJcuPw5Gh7QfI1uC49/S+A+lChTAUXHv6XwH0pZce/X4D6UKFNDDrtB/S+A+lKLtG5PnfAfShQpCOjadz0vgPpSn8Tuel8B9KFCgALtO56XwH0oy7Tuel8B9K7QoEG/ilz0vgPpRv4pc9L4D6UKFABv4nc9L4D6Uc7Uuel8B9KFCmAlexBJ1g/6V+lMHA6L7h9KFCkMbMo6D3ChbtiRoOHQUKFMEOLQHRfcPpUhZxBUCIH+levqrlChgPP4lcBADaepfpQG1rvp/BfpQoUgODat3Tv/AfSjfxW56XwX6UKFAHP4rdjz/gv0oDat3TvfBfpQoUAdO1bs+d8F+ldXat30vgv0rtCgADat30/gv0rv8Wu+n8F+lChSA6Nq3fT+C/Sp+aFCgD/2Q=="/>
          <p:cNvSpPr>
            <a:spLocks noChangeAspect="1" noChangeArrowheads="1"/>
          </p:cNvSpPr>
          <p:nvPr/>
        </p:nvSpPr>
        <p:spPr bwMode="auto">
          <a:xfrm>
            <a:off x="307975" y="-1714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9" name="8 CuadroTexto"/>
          <p:cNvSpPr txBox="1"/>
          <p:nvPr/>
        </p:nvSpPr>
        <p:spPr>
          <a:xfrm>
            <a:off x="647829" y="2202957"/>
            <a:ext cx="3984533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Llegar Tarde a la Institución</a:t>
            </a:r>
            <a:endParaRPr lang="es-CO" sz="2400" b="1" dirty="0">
              <a:solidFill>
                <a:schemeClr val="bg1"/>
              </a:solidFill>
            </a:endParaRPr>
          </a:p>
        </p:txBody>
      </p:sp>
      <p:cxnSp>
        <p:nvCxnSpPr>
          <p:cNvPr id="18" name="17 Conector recto"/>
          <p:cNvCxnSpPr/>
          <p:nvPr/>
        </p:nvCxnSpPr>
        <p:spPr>
          <a:xfrm>
            <a:off x="203605" y="1842917"/>
            <a:ext cx="0" cy="45754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H="1">
            <a:off x="203606" y="6418330"/>
            <a:ext cx="40795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>
            <a:stCxn id="37" idx="1"/>
          </p:cNvCxnSpPr>
          <p:nvPr/>
        </p:nvCxnSpPr>
        <p:spPr>
          <a:xfrm flipH="1" flipV="1">
            <a:off x="203605" y="4649699"/>
            <a:ext cx="434172" cy="13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647828" y="2770043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No ingresar a clase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639270" y="3325468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Llegar tarde a Clase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647827" y="3895828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Salirse da clase sin permiso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637777" y="4420254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Pararse del puesto Asignado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647829" y="4965044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dirty="0" smtClean="0">
                <a:solidFill>
                  <a:schemeClr val="bg1"/>
                </a:solidFill>
              </a:rPr>
              <a:t>Gritar y silbar en clase</a:t>
            </a:r>
            <a:endParaRPr lang="es-CO" sz="2400" dirty="0">
              <a:solidFill>
                <a:schemeClr val="bg1"/>
              </a:solidFill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637776" y="5534646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Agredir a los compañeros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611560" y="6063679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Irrespeto a los superiores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076056" y="2202957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No seguir la Norma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5076056" y="2749404"/>
            <a:ext cx="3984533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Portar mal el uniforme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5076056" y="3283077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Principios de MATONEO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5076056" y="3787133"/>
            <a:ext cx="3984533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Faltan constantemente al COLEGIO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5076056" y="4684328"/>
            <a:ext cx="3984533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No traen Excusa  Cuando faltan</a:t>
            </a:r>
            <a:endParaRPr lang="es-CO" sz="2400" b="1" dirty="0">
              <a:solidFill>
                <a:schemeClr val="bg1"/>
              </a:solidFill>
            </a:endParaRPr>
          </a:p>
        </p:txBody>
      </p:sp>
      <p:cxnSp>
        <p:nvCxnSpPr>
          <p:cNvPr id="52" name="51 Conector recto"/>
          <p:cNvCxnSpPr/>
          <p:nvPr/>
        </p:nvCxnSpPr>
        <p:spPr>
          <a:xfrm>
            <a:off x="4788024" y="1842917"/>
            <a:ext cx="0" cy="32569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>
            <a:stCxn id="39" idx="1"/>
          </p:cNvCxnSpPr>
          <p:nvPr/>
        </p:nvCxnSpPr>
        <p:spPr>
          <a:xfrm flipH="1" flipV="1">
            <a:off x="203606" y="5765478"/>
            <a:ext cx="434170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>
            <a:stCxn id="38" idx="1"/>
          </p:cNvCxnSpPr>
          <p:nvPr/>
        </p:nvCxnSpPr>
        <p:spPr>
          <a:xfrm flipH="1" flipV="1">
            <a:off x="203606" y="5195876"/>
            <a:ext cx="4442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"/>
          <p:cNvCxnSpPr>
            <a:stCxn id="36" idx="1"/>
          </p:cNvCxnSpPr>
          <p:nvPr/>
        </p:nvCxnSpPr>
        <p:spPr>
          <a:xfrm flipH="1">
            <a:off x="203606" y="4126661"/>
            <a:ext cx="444221" cy="39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"/>
          <p:cNvCxnSpPr>
            <a:stCxn id="35" idx="1"/>
          </p:cNvCxnSpPr>
          <p:nvPr/>
        </p:nvCxnSpPr>
        <p:spPr>
          <a:xfrm flipH="1" flipV="1">
            <a:off x="203605" y="3556300"/>
            <a:ext cx="435665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>
            <a:stCxn id="34" idx="1"/>
          </p:cNvCxnSpPr>
          <p:nvPr/>
        </p:nvCxnSpPr>
        <p:spPr>
          <a:xfrm flipH="1" flipV="1">
            <a:off x="203606" y="3000875"/>
            <a:ext cx="444222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>
            <a:stCxn id="9" idx="1"/>
          </p:cNvCxnSpPr>
          <p:nvPr/>
        </p:nvCxnSpPr>
        <p:spPr>
          <a:xfrm flipH="1" flipV="1">
            <a:off x="203606" y="2433789"/>
            <a:ext cx="44422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>
            <a:stCxn id="45" idx="1"/>
          </p:cNvCxnSpPr>
          <p:nvPr/>
        </p:nvCxnSpPr>
        <p:spPr>
          <a:xfrm flipH="1" flipV="1">
            <a:off x="4788024" y="5099826"/>
            <a:ext cx="288032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>
            <a:stCxn id="44" idx="1"/>
          </p:cNvCxnSpPr>
          <p:nvPr/>
        </p:nvCxnSpPr>
        <p:spPr>
          <a:xfrm flipH="1" flipV="1">
            <a:off x="4788024" y="4202631"/>
            <a:ext cx="288032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>
            <a:stCxn id="43" idx="1"/>
          </p:cNvCxnSpPr>
          <p:nvPr/>
        </p:nvCxnSpPr>
        <p:spPr>
          <a:xfrm flipH="1" flipV="1">
            <a:off x="4788024" y="3513909"/>
            <a:ext cx="288032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>
            <a:stCxn id="41" idx="1"/>
          </p:cNvCxnSpPr>
          <p:nvPr/>
        </p:nvCxnSpPr>
        <p:spPr>
          <a:xfrm flipH="1">
            <a:off x="4788024" y="2433790"/>
            <a:ext cx="2880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/>
          <p:nvPr/>
        </p:nvCxnSpPr>
        <p:spPr>
          <a:xfrm>
            <a:off x="203606" y="1842917"/>
            <a:ext cx="458441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angular"/>
          <p:cNvCxnSpPr>
            <a:stCxn id="2" idx="2"/>
          </p:cNvCxnSpPr>
          <p:nvPr/>
        </p:nvCxnSpPr>
        <p:spPr>
          <a:xfrm rot="5400000">
            <a:off x="3233793" y="38592"/>
            <a:ext cx="408137" cy="2196218"/>
          </a:xfrm>
          <a:prstGeom prst="bentConnector2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 de flecha"/>
          <p:cNvCxnSpPr/>
          <p:nvPr/>
        </p:nvCxnSpPr>
        <p:spPr>
          <a:xfrm>
            <a:off x="2339752" y="1340770"/>
            <a:ext cx="0" cy="50214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>
            <a:stCxn id="42" idx="1"/>
          </p:cNvCxnSpPr>
          <p:nvPr/>
        </p:nvCxnSpPr>
        <p:spPr>
          <a:xfrm flipH="1" flipV="1">
            <a:off x="4788024" y="2980236"/>
            <a:ext cx="288032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CuadroTexto">
            <a:hlinkClick r:id="rId2" action="ppaction://hlinksldjump"/>
          </p:cNvPr>
          <p:cNvSpPr txBox="1"/>
          <p:nvPr/>
        </p:nvSpPr>
        <p:spPr>
          <a:xfrm>
            <a:off x="7092280" y="6191772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50" name="Elipse 49"/>
          <p:cNvSpPr/>
          <p:nvPr/>
        </p:nvSpPr>
        <p:spPr>
          <a:xfrm>
            <a:off x="7452320" y="836712"/>
            <a:ext cx="1457908" cy="1323439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335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7504" y="37073"/>
            <a:ext cx="750032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6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Estadísticas I PERIODO</a:t>
            </a:r>
            <a:endParaRPr lang="es-ES" sz="6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353925" y="5560641"/>
            <a:ext cx="74442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# Materias con logros pendientes</a:t>
            </a:r>
            <a:endParaRPr lang="es-ES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 rot="16200000">
            <a:off x="-938571" y="3250940"/>
            <a:ext cx="41995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# Cantidad de Estudiantes</a:t>
            </a:r>
            <a:endParaRPr lang="es-ES" sz="28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7578588" y="44624"/>
            <a:ext cx="1457908" cy="1323439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11" name="2 Gráfico"/>
          <p:cNvGraphicFramePr/>
          <p:nvPr/>
        </p:nvGraphicFramePr>
        <p:xfrm>
          <a:off x="1475656" y="1556792"/>
          <a:ext cx="698477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13 Rectángulo"/>
          <p:cNvSpPr/>
          <p:nvPr/>
        </p:nvSpPr>
        <p:spPr>
          <a:xfrm>
            <a:off x="11268744" y="198884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706" y="37073"/>
            <a:ext cx="77119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6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Estadísticas II PERIODO</a:t>
            </a:r>
            <a:endParaRPr lang="es-ES" sz="6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353925" y="5560641"/>
            <a:ext cx="74442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# Materias con logros pendientes</a:t>
            </a:r>
            <a:endParaRPr lang="es-ES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 rot="16200000">
            <a:off x="-938571" y="3250940"/>
            <a:ext cx="41995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# Cantidad de Estudiantes</a:t>
            </a:r>
            <a:endParaRPr lang="es-ES" sz="28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7578588" y="44624"/>
            <a:ext cx="1457908" cy="1323439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13 Rectángulo"/>
          <p:cNvSpPr/>
          <p:nvPr/>
        </p:nvSpPr>
        <p:spPr>
          <a:xfrm>
            <a:off x="11268744" y="198884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10" name="2 Gráfico"/>
          <p:cNvGraphicFramePr>
            <a:graphicFrameLocks/>
          </p:cNvGraphicFramePr>
          <p:nvPr/>
        </p:nvGraphicFramePr>
        <p:xfrm>
          <a:off x="1691680" y="1556792"/>
          <a:ext cx="676875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10 CuadroTexto">
            <a:hlinkClick r:id="rId4" action="ppaction://hlinksldjump"/>
          </p:cNvPr>
          <p:cNvSpPr txBox="1"/>
          <p:nvPr/>
        </p:nvSpPr>
        <p:spPr>
          <a:xfrm>
            <a:off x="7092280" y="6309320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1857356" y="214290"/>
            <a:ext cx="555459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% de Ganancia y Perdida</a:t>
            </a:r>
            <a:endParaRPr lang="es-ES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69064" y="4737338"/>
            <a:ext cx="1887953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Pierden más </a:t>
            </a:r>
          </a:p>
          <a:p>
            <a:pPr algn="ctr"/>
            <a:r>
              <a:rPr lang="es-E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 una materia</a:t>
            </a:r>
            <a:endParaRPr lang="es-ES" sz="2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635896" y="1124744"/>
            <a:ext cx="1252331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Pierden 0</a:t>
            </a:r>
          </a:p>
          <a:p>
            <a:pPr algn="ctr"/>
            <a:r>
              <a:rPr lang="es-E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materia</a:t>
            </a:r>
            <a:endParaRPr lang="es-ES" sz="2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9 Flecha curvada hacia la izquierda"/>
          <p:cNvSpPr/>
          <p:nvPr/>
        </p:nvSpPr>
        <p:spPr>
          <a:xfrm>
            <a:off x="5004048" y="1268760"/>
            <a:ext cx="714380" cy="714380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1" name="10 Flecha curvada hacia la izquierda"/>
          <p:cNvSpPr/>
          <p:nvPr/>
        </p:nvSpPr>
        <p:spPr>
          <a:xfrm rot="10800000">
            <a:off x="1312072" y="4022958"/>
            <a:ext cx="714380" cy="714380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6" name="Elipse 15"/>
          <p:cNvSpPr/>
          <p:nvPr/>
        </p:nvSpPr>
        <p:spPr>
          <a:xfrm>
            <a:off x="7578588" y="89337"/>
            <a:ext cx="1457908" cy="1323439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13" name="3 Gráfico"/>
          <p:cNvGraphicFramePr/>
          <p:nvPr/>
        </p:nvGraphicFramePr>
        <p:xfrm>
          <a:off x="899592" y="1484784"/>
          <a:ext cx="655272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11 Rectángulo"/>
          <p:cNvSpPr/>
          <p:nvPr/>
        </p:nvSpPr>
        <p:spPr>
          <a:xfrm>
            <a:off x="2852306" y="5229200"/>
            <a:ext cx="510556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Igual para el II Periodo</a:t>
            </a:r>
            <a:endParaRPr lang="es-ES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14 CuadroTexto">
            <a:hlinkClick r:id="rId4" action="ppaction://hlinksldjump"/>
          </p:cNvPr>
          <p:cNvSpPr txBox="1"/>
          <p:nvPr/>
        </p:nvSpPr>
        <p:spPr>
          <a:xfrm>
            <a:off x="7092280" y="6309320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857356" y="214290"/>
            <a:ext cx="538141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 el año terminara HOY</a:t>
            </a:r>
            <a:endParaRPr lang="es-ES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Flecha curvada hacia la izquierda"/>
          <p:cNvSpPr/>
          <p:nvPr/>
        </p:nvSpPr>
        <p:spPr>
          <a:xfrm rot="10800000">
            <a:off x="1071538" y="3643314"/>
            <a:ext cx="714380" cy="714380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7" name="6 Flecha curvada hacia la izquierda"/>
          <p:cNvSpPr/>
          <p:nvPr/>
        </p:nvSpPr>
        <p:spPr>
          <a:xfrm>
            <a:off x="6929454" y="3071810"/>
            <a:ext cx="714380" cy="714380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7072330" y="2285992"/>
            <a:ext cx="1451102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Aprobarían</a:t>
            </a:r>
          </a:p>
          <a:p>
            <a:pPr algn="ctr"/>
            <a:r>
              <a:rPr lang="es-ES" sz="20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(GANAN)</a:t>
            </a:r>
            <a:endParaRPr lang="es-ES" sz="2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4429132"/>
            <a:ext cx="1572354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Reprobarían</a:t>
            </a:r>
          </a:p>
          <a:p>
            <a:pPr algn="ctr"/>
            <a:r>
              <a:rPr lang="es-ES" sz="20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(Pierden)</a:t>
            </a:r>
            <a:endParaRPr lang="es-ES" sz="2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7578588" y="89337"/>
            <a:ext cx="1457908" cy="1323439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14" name="4 Gráfico"/>
          <p:cNvGraphicFramePr/>
          <p:nvPr/>
        </p:nvGraphicFramePr>
        <p:xfrm>
          <a:off x="899592" y="1124744"/>
          <a:ext cx="676875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854313" y="908720"/>
            <a:ext cx="348819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Primer Periodo</a:t>
            </a:r>
            <a:endParaRPr lang="es-ES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857356" y="214290"/>
            <a:ext cx="538141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 el año terminara HOY</a:t>
            </a:r>
            <a:endParaRPr lang="es-ES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Flecha curvada hacia la izquierda"/>
          <p:cNvSpPr/>
          <p:nvPr/>
        </p:nvSpPr>
        <p:spPr>
          <a:xfrm rot="10800000">
            <a:off x="1071538" y="3643314"/>
            <a:ext cx="714380" cy="714380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7" name="6 Flecha curvada hacia la izquierda"/>
          <p:cNvSpPr/>
          <p:nvPr/>
        </p:nvSpPr>
        <p:spPr>
          <a:xfrm>
            <a:off x="6732240" y="2348880"/>
            <a:ext cx="714380" cy="714380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7092280" y="1556792"/>
            <a:ext cx="1451102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Aprobarían</a:t>
            </a:r>
          </a:p>
          <a:p>
            <a:pPr algn="ctr"/>
            <a:r>
              <a:rPr lang="es-ES" sz="20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(GANAN)</a:t>
            </a:r>
            <a:endParaRPr lang="es-ES" sz="2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4429132"/>
            <a:ext cx="1572354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Reprobarían</a:t>
            </a:r>
          </a:p>
          <a:p>
            <a:pPr algn="ctr"/>
            <a:r>
              <a:rPr lang="es-ES" sz="20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(Pierden)</a:t>
            </a:r>
            <a:endParaRPr lang="es-ES" sz="2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7578588" y="89337"/>
            <a:ext cx="1457908" cy="1323439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11" name="4 Gráfico"/>
          <p:cNvGraphicFramePr>
            <a:graphicFrameLocks/>
          </p:cNvGraphicFramePr>
          <p:nvPr/>
        </p:nvGraphicFramePr>
        <p:xfrm>
          <a:off x="467544" y="2060848"/>
          <a:ext cx="748883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11 Rectángulo"/>
          <p:cNvSpPr/>
          <p:nvPr/>
        </p:nvSpPr>
        <p:spPr>
          <a:xfrm>
            <a:off x="2647527" y="908720"/>
            <a:ext cx="39017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Segundo Periodo</a:t>
            </a:r>
            <a:endParaRPr lang="es-ES" sz="4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14 CuadroTexto">
            <a:hlinkClick r:id="rId4" action="ppaction://hlinksldjump"/>
          </p:cNvPr>
          <p:cNvSpPr txBox="1"/>
          <p:nvPr/>
        </p:nvSpPr>
        <p:spPr>
          <a:xfrm>
            <a:off x="7092280" y="6309320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824489"/>
              </p:ext>
            </p:extLst>
          </p:nvPr>
        </p:nvGraphicFramePr>
        <p:xfrm>
          <a:off x="899592" y="1207420"/>
          <a:ext cx="7440287" cy="5369145"/>
        </p:xfrm>
        <a:graphic>
          <a:graphicData uri="http://schemas.openxmlformats.org/drawingml/2006/table">
            <a:tbl>
              <a:tblPr/>
              <a:tblGrid>
                <a:gridCol w="6075464"/>
                <a:gridCol w="1364823"/>
              </a:tblGrid>
              <a:tr h="5031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 dirty="0">
                          <a:solidFill>
                            <a:srgbClr val="DBEEF3"/>
                          </a:solidFill>
                          <a:latin typeface="Calibri"/>
                        </a:rPr>
                        <a:t>NOMBRES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 dirty="0">
                          <a:solidFill>
                            <a:srgbClr val="DBEEF3"/>
                          </a:solidFill>
                          <a:latin typeface="Calibri"/>
                        </a:rPr>
                        <a:t>PUESTO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46897">
                <a:tc>
                  <a:txBody>
                    <a:bodyPr/>
                    <a:lstStyle/>
                    <a:p>
                      <a:pPr algn="l" fontAlgn="t"/>
                      <a:r>
                        <a:rPr lang="es-CO" sz="2200" b="1" i="0" u="none" strike="noStrike" dirty="0" smtClean="0">
                          <a:solidFill>
                            <a:srgbClr val="974807"/>
                          </a:solidFill>
                          <a:latin typeface="+mn-lt"/>
                        </a:rPr>
                        <a:t>GONZALEZ HIGUITA ANA SOFIA</a:t>
                      </a:r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 dirty="0" smtClean="0">
                          <a:solidFill>
                            <a:srgbClr val="974807"/>
                          </a:solidFill>
                          <a:latin typeface="Calibri"/>
                        </a:rPr>
                        <a:t>3</a:t>
                      </a:r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874">
                <a:tc>
                  <a:txBody>
                    <a:bodyPr/>
                    <a:lstStyle/>
                    <a:p>
                      <a:pPr algn="l" fontAlgn="t"/>
                      <a:r>
                        <a:rPr lang="es-CO" sz="2200" b="1" i="0" u="none" strike="noStrike" dirty="0" smtClean="0">
                          <a:solidFill>
                            <a:srgbClr val="974807"/>
                          </a:solidFill>
                          <a:latin typeface="+mn-lt"/>
                        </a:rPr>
                        <a:t>GUTIERREZ BLANCO JUAN DIEGO</a:t>
                      </a:r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 dirty="0" smtClean="0">
                          <a:solidFill>
                            <a:srgbClr val="974807"/>
                          </a:solidFill>
                          <a:latin typeface="Calibri"/>
                        </a:rPr>
                        <a:t>2</a:t>
                      </a:r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874">
                <a:tc>
                  <a:txBody>
                    <a:bodyPr/>
                    <a:lstStyle/>
                    <a:p>
                      <a:pPr algn="l" fontAlgn="t"/>
                      <a:r>
                        <a:rPr lang="es-CO" sz="2200" b="1" i="0" u="none" strike="noStrike" dirty="0" smtClean="0">
                          <a:solidFill>
                            <a:srgbClr val="974807"/>
                          </a:solidFill>
                          <a:latin typeface="+mn-lt"/>
                        </a:rPr>
                        <a:t>MUÑOZ BUITRAGO KAREN DAYANA</a:t>
                      </a:r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 dirty="0" smtClean="0">
                          <a:solidFill>
                            <a:srgbClr val="974807"/>
                          </a:solidFill>
                          <a:latin typeface="Calibri"/>
                        </a:rPr>
                        <a:t>1</a:t>
                      </a:r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532874">
                <a:tc>
                  <a:txBody>
                    <a:bodyPr/>
                    <a:lstStyle/>
                    <a:p>
                      <a:pPr algn="l" fontAlgn="t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874">
                <a:tc>
                  <a:txBody>
                    <a:bodyPr/>
                    <a:lstStyle/>
                    <a:p>
                      <a:pPr algn="l" fontAlgn="t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897">
                <a:tc>
                  <a:txBody>
                    <a:bodyPr/>
                    <a:lstStyle/>
                    <a:p>
                      <a:pPr algn="l" fontAlgn="t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546897">
                <a:tc>
                  <a:txBody>
                    <a:bodyPr/>
                    <a:lstStyle/>
                    <a:p>
                      <a:pPr algn="l" fontAlgn="t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546897">
                <a:tc>
                  <a:txBody>
                    <a:bodyPr/>
                    <a:lstStyle/>
                    <a:p>
                      <a:pPr algn="l" fontAlgn="t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546897">
                <a:tc>
                  <a:txBody>
                    <a:bodyPr/>
                    <a:lstStyle/>
                    <a:p>
                      <a:pPr algn="l" fontAlgn="t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2200" b="1" i="0" u="none" strike="noStrike" dirty="0">
                        <a:solidFill>
                          <a:srgbClr val="974807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611560" y="-315416"/>
            <a:ext cx="788421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8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PIERDEN </a:t>
            </a:r>
            <a:r>
              <a:rPr lang="es-ES" sz="96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r>
              <a:rPr lang="es-ES" sz="8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AREAS</a:t>
            </a:r>
            <a:endParaRPr lang="es-ES" sz="8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CuadroTexto">
            <a:hlinkClick r:id="rId2" action="ppaction://hlinksldjump"/>
          </p:cNvPr>
          <p:cNvSpPr txBox="1"/>
          <p:nvPr/>
        </p:nvSpPr>
        <p:spPr>
          <a:xfrm>
            <a:off x="7092280" y="6309320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5004048" y="5373216"/>
            <a:ext cx="1457908" cy="1323439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</TotalTime>
  <Words>274</Words>
  <Application>Microsoft Office PowerPoint</Application>
  <PresentationFormat>Presentación en pantalla (4:3)</PresentationFormat>
  <Paragraphs>100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602-16</dc:creator>
  <cp:lastModifiedBy>USUARIO</cp:lastModifiedBy>
  <cp:revision>88</cp:revision>
  <dcterms:created xsi:type="dcterms:W3CDTF">2013-04-18T23:55:30Z</dcterms:created>
  <dcterms:modified xsi:type="dcterms:W3CDTF">2017-08-07T14:49:07Z</dcterms:modified>
</cp:coreProperties>
</file>